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14" r:id="rId2"/>
    <p:sldId id="328" r:id="rId3"/>
    <p:sldId id="394" r:id="rId4"/>
    <p:sldId id="420" r:id="rId5"/>
    <p:sldId id="447" r:id="rId6"/>
    <p:sldId id="442" r:id="rId7"/>
    <p:sldId id="448" r:id="rId8"/>
    <p:sldId id="443" r:id="rId9"/>
    <p:sldId id="449" r:id="rId10"/>
    <p:sldId id="450" r:id="rId11"/>
    <p:sldId id="451" r:id="rId12"/>
    <p:sldId id="445" r:id="rId13"/>
    <p:sldId id="452" r:id="rId14"/>
    <p:sldId id="446" r:id="rId15"/>
    <p:sldId id="453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ECFF"/>
    <a:srgbClr val="CCFFCC"/>
    <a:srgbClr val="00B028"/>
    <a:srgbClr val="85DFFF"/>
    <a:srgbClr val="95B3D7"/>
    <a:srgbClr val="339966"/>
    <a:srgbClr val="00CC66"/>
    <a:srgbClr val="F3F7FB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85" autoAdjust="0"/>
    <p:restoredTop sz="96395" autoAdjust="0"/>
  </p:normalViewPr>
  <p:slideViewPr>
    <p:cSldViewPr snapToGrid="0">
      <p:cViewPr varScale="1">
        <p:scale>
          <a:sx n="108" d="100"/>
          <a:sy n="108" d="100"/>
        </p:scale>
        <p:origin x="3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2FF7C7-B2CF-46B4-B08E-8C19A8452780}" type="doc">
      <dgm:prSet loTypeId="urn:microsoft.com/office/officeart/2005/8/layout/lProcess3" loCatId="process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CA5B50B1-6F0B-4D2C-A32D-A45B6E293AA8}">
      <dgm:prSet/>
      <dgm:spPr>
        <a:solidFill>
          <a:srgbClr val="008000"/>
        </a:solidFill>
      </dgm:spPr>
      <dgm:t>
        <a:bodyPr/>
        <a:lstStyle/>
        <a:p>
          <a:pPr rtl="0"/>
          <a:r>
            <a:rPr lang="ru-RU" b="1" dirty="0" smtClean="0"/>
            <a:t>Указ Президента Российской Федерации от 07.05.2018 г. № 204 «О национальных целях и стратегических задачах развития Российской Федерации на период до 2024 года»</a:t>
          </a:r>
          <a:endParaRPr lang="ru-RU" dirty="0"/>
        </a:p>
      </dgm:t>
    </dgm:pt>
    <dgm:pt modelId="{AED971DE-C5BA-48A8-81C5-B332B1DC5166}" type="parTrans" cxnId="{4A02E115-8724-4E18-AA93-87686D59FFA1}">
      <dgm:prSet/>
      <dgm:spPr/>
      <dgm:t>
        <a:bodyPr/>
        <a:lstStyle/>
        <a:p>
          <a:endParaRPr lang="ru-RU"/>
        </a:p>
      </dgm:t>
    </dgm:pt>
    <dgm:pt modelId="{8414D952-4906-4C54-8F30-E1A88FD68429}" type="sibTrans" cxnId="{4A02E115-8724-4E18-AA93-87686D59FFA1}">
      <dgm:prSet/>
      <dgm:spPr/>
      <dgm:t>
        <a:bodyPr/>
        <a:lstStyle/>
        <a:p>
          <a:endParaRPr lang="ru-RU"/>
        </a:p>
      </dgm:t>
    </dgm:pt>
    <dgm:pt modelId="{1F4139C2-600A-4F1E-B5F3-C67F5FAFA52C}">
      <dgm:prSet/>
      <dgm:spPr>
        <a:solidFill>
          <a:srgbClr val="008000"/>
        </a:solidFill>
      </dgm:spPr>
      <dgm:t>
        <a:bodyPr/>
        <a:lstStyle/>
        <a:p>
          <a:pPr rtl="0"/>
          <a:r>
            <a:rPr lang="ru-RU" b="1" dirty="0" smtClean="0"/>
            <a:t>Национальный проект «Образование» </a:t>
          </a:r>
          <a:r>
            <a:rPr lang="ru-RU" i="1" dirty="0" smtClean="0"/>
            <a:t>утверждён на заседании президиума Совета при Президенте Российской Федерации по стратегическому развитию и национальным проектам 3 сентября 2018 года, протоколом заседания Правительственной комиссии (от 5 сентября 2018 г. № 3)</a:t>
          </a:r>
          <a:endParaRPr lang="ru-RU" dirty="0"/>
        </a:p>
      </dgm:t>
    </dgm:pt>
    <dgm:pt modelId="{9DB4F328-4F94-42F8-907D-691E294BD5C7}" type="parTrans" cxnId="{4D7D3540-BDE9-4A4B-AD7C-FB1F2FB86A5A}">
      <dgm:prSet/>
      <dgm:spPr/>
      <dgm:t>
        <a:bodyPr/>
        <a:lstStyle/>
        <a:p>
          <a:endParaRPr lang="ru-RU"/>
        </a:p>
      </dgm:t>
    </dgm:pt>
    <dgm:pt modelId="{F5B25EBD-8F6B-4423-AFD4-B1918DF93262}" type="sibTrans" cxnId="{4D7D3540-BDE9-4A4B-AD7C-FB1F2FB86A5A}">
      <dgm:prSet/>
      <dgm:spPr/>
      <dgm:t>
        <a:bodyPr/>
        <a:lstStyle/>
        <a:p>
          <a:endParaRPr lang="ru-RU"/>
        </a:p>
      </dgm:t>
    </dgm:pt>
    <dgm:pt modelId="{8FE2170D-B84C-49F3-A249-DC420C41AD2B}">
      <dgm:prSet/>
      <dgm:spPr>
        <a:solidFill>
          <a:srgbClr val="008000"/>
        </a:solidFill>
      </dgm:spPr>
      <dgm:t>
        <a:bodyPr/>
        <a:lstStyle/>
        <a:p>
          <a:pPr rtl="0"/>
          <a:r>
            <a:rPr lang="ru-RU" b="1" dirty="0" smtClean="0"/>
            <a:t>Региональный проект «Образование» </a:t>
          </a:r>
          <a:r>
            <a:rPr lang="ru-RU" i="1" dirty="0" smtClean="0"/>
            <a:t>утверждён на заседании Совета при Губернаторе Томской области по стратегическому развитию и приоритетным проектам 14 декабря 2018 г. </a:t>
          </a:r>
        </a:p>
        <a:p>
          <a:pPr rtl="0"/>
          <a:r>
            <a:rPr lang="ru-RU" i="1" dirty="0" smtClean="0"/>
            <a:t>№ СЖ-Пр-2537</a:t>
          </a:r>
          <a:endParaRPr lang="ru-RU" dirty="0"/>
        </a:p>
      </dgm:t>
    </dgm:pt>
    <dgm:pt modelId="{3F13F269-83FC-4594-A46C-D86F1C63B9F4}" type="parTrans" cxnId="{F27D02E0-B345-4B2B-8BDC-4DD0BE24382F}">
      <dgm:prSet/>
      <dgm:spPr/>
      <dgm:t>
        <a:bodyPr/>
        <a:lstStyle/>
        <a:p>
          <a:endParaRPr lang="ru-RU"/>
        </a:p>
      </dgm:t>
    </dgm:pt>
    <dgm:pt modelId="{C33A3AB8-48C4-4F70-8614-86E7A243A734}" type="sibTrans" cxnId="{F27D02E0-B345-4B2B-8BDC-4DD0BE24382F}">
      <dgm:prSet/>
      <dgm:spPr/>
      <dgm:t>
        <a:bodyPr/>
        <a:lstStyle/>
        <a:p>
          <a:endParaRPr lang="ru-RU"/>
        </a:p>
      </dgm:t>
    </dgm:pt>
    <dgm:pt modelId="{F61152E0-EB09-490B-AFA6-68462C2619DF}">
      <dgm:prSet/>
      <dgm:spPr>
        <a:solidFill>
          <a:srgbClr val="008000"/>
        </a:solidFill>
      </dgm:spPr>
      <dgm:t>
        <a:bodyPr/>
        <a:lstStyle/>
        <a:p>
          <a:pPr rtl="0"/>
          <a:r>
            <a:rPr lang="ru-RU" b="1" dirty="0" smtClean="0"/>
            <a:t>Стратегия социально-экономического развития муниципального образования «Город Томск» до 2030 года </a:t>
          </a:r>
          <a:r>
            <a:rPr lang="ru-RU" i="1" dirty="0" smtClean="0"/>
            <a:t>от 27 июня 2006 года N 224 (с изменениями на 1 марта 2016 г)</a:t>
          </a:r>
          <a:endParaRPr lang="ru-RU" dirty="0"/>
        </a:p>
      </dgm:t>
    </dgm:pt>
    <dgm:pt modelId="{3C2839D3-E242-4807-B898-61C7D5DB7B04}" type="parTrans" cxnId="{F0451EAF-84DC-4CF7-9858-2C1D896F899F}">
      <dgm:prSet/>
      <dgm:spPr/>
      <dgm:t>
        <a:bodyPr/>
        <a:lstStyle/>
        <a:p>
          <a:endParaRPr lang="ru-RU"/>
        </a:p>
      </dgm:t>
    </dgm:pt>
    <dgm:pt modelId="{5B146692-A84B-4C2A-A44B-3C0E797D67E2}" type="sibTrans" cxnId="{F0451EAF-84DC-4CF7-9858-2C1D896F899F}">
      <dgm:prSet/>
      <dgm:spPr/>
      <dgm:t>
        <a:bodyPr/>
        <a:lstStyle/>
        <a:p>
          <a:endParaRPr lang="ru-RU"/>
        </a:p>
      </dgm:t>
    </dgm:pt>
    <dgm:pt modelId="{033FB169-0201-4A34-84BC-9A17550642AB}">
      <dgm:prSet/>
      <dgm:spPr>
        <a:solidFill>
          <a:srgbClr val="008000"/>
        </a:solidFill>
      </dgm:spPr>
      <dgm:t>
        <a:bodyPr/>
        <a:lstStyle/>
        <a:p>
          <a:pPr rtl="0"/>
          <a:r>
            <a:rPr lang="ru-RU" b="1" dirty="0" smtClean="0"/>
            <a:t>Муниципальная программа «Развитие образования» на 2015-2025 годы </a:t>
          </a:r>
          <a:r>
            <a:rPr lang="ru-RU" i="1" dirty="0" smtClean="0"/>
            <a:t>от 29 сентября 2014 года № 976 (с изменениями на 29 декабря 2018 г)</a:t>
          </a:r>
          <a:endParaRPr lang="ru-RU" dirty="0"/>
        </a:p>
      </dgm:t>
    </dgm:pt>
    <dgm:pt modelId="{5E3CD9AF-2189-4949-B827-8C1B39CAFAF5}" type="parTrans" cxnId="{81DC969F-5110-4105-A9AC-8146E6E350C9}">
      <dgm:prSet/>
      <dgm:spPr/>
      <dgm:t>
        <a:bodyPr/>
        <a:lstStyle/>
        <a:p>
          <a:endParaRPr lang="ru-RU"/>
        </a:p>
      </dgm:t>
    </dgm:pt>
    <dgm:pt modelId="{6FBFB843-88D1-434F-834D-373BD68EF1C3}" type="sibTrans" cxnId="{81DC969F-5110-4105-A9AC-8146E6E350C9}">
      <dgm:prSet/>
      <dgm:spPr/>
      <dgm:t>
        <a:bodyPr/>
        <a:lstStyle/>
        <a:p>
          <a:endParaRPr lang="ru-RU"/>
        </a:p>
      </dgm:t>
    </dgm:pt>
    <dgm:pt modelId="{FD1E6334-1C0E-4F7F-9E15-9901367675C4}">
      <dgm:prSet/>
      <dgm:spPr>
        <a:solidFill>
          <a:srgbClr val="008000"/>
        </a:solidFill>
      </dgm:spPr>
      <dgm:t>
        <a:bodyPr/>
        <a:lstStyle/>
        <a:p>
          <a:pPr rtl="0"/>
          <a:r>
            <a:rPr lang="ru-RU" b="1" dirty="0" smtClean="0"/>
            <a:t>Муниципальные проекты национального проекта «Образование»: «Современная школа», «Успех каждого ребёнка», «Цифровая образовательная среда», «Учитель будущего», «Поддержка семей, имеющих детей», дорожная карта «Социальная активность» </a:t>
          </a:r>
          <a:r>
            <a:rPr lang="ru-RU" i="1" dirty="0" smtClean="0"/>
            <a:t>утверждены на заседании Муниципального совета по развитию общего образования и дополнительного образования детей Города Томска 19 марта 2019 г.</a:t>
          </a:r>
          <a:endParaRPr lang="ru-RU" dirty="0"/>
        </a:p>
      </dgm:t>
    </dgm:pt>
    <dgm:pt modelId="{3D41951B-4C7C-45C2-8951-732FBDB97831}" type="parTrans" cxnId="{F7AE2FE1-64E9-49D4-89CD-A371263A327A}">
      <dgm:prSet/>
      <dgm:spPr/>
      <dgm:t>
        <a:bodyPr/>
        <a:lstStyle/>
        <a:p>
          <a:endParaRPr lang="ru-RU"/>
        </a:p>
      </dgm:t>
    </dgm:pt>
    <dgm:pt modelId="{6BE50977-AC0D-45C5-AA19-29DBB8EDC072}" type="sibTrans" cxnId="{F7AE2FE1-64E9-49D4-89CD-A371263A327A}">
      <dgm:prSet/>
      <dgm:spPr/>
      <dgm:t>
        <a:bodyPr/>
        <a:lstStyle/>
        <a:p>
          <a:endParaRPr lang="ru-RU"/>
        </a:p>
      </dgm:t>
    </dgm:pt>
    <dgm:pt modelId="{DBE4FFE8-C037-46CF-9594-C13D2F922FDB}" type="pres">
      <dgm:prSet presAssocID="{D42FF7C7-B2CF-46B4-B08E-8C19A845278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1741ECD-2394-46BE-B362-A3A2781134E0}" type="pres">
      <dgm:prSet presAssocID="{CA5B50B1-6F0B-4D2C-A32D-A45B6E293AA8}" presName="horFlow" presStyleCnt="0"/>
      <dgm:spPr/>
    </dgm:pt>
    <dgm:pt modelId="{38E8E167-B75F-4E8C-B059-EB7A3E7DE8CE}" type="pres">
      <dgm:prSet presAssocID="{CA5B50B1-6F0B-4D2C-A32D-A45B6E293AA8}" presName="bigChev" presStyleLbl="node1" presStyleIdx="0" presStyleCnt="6" custScaleX="381561"/>
      <dgm:spPr/>
      <dgm:t>
        <a:bodyPr/>
        <a:lstStyle/>
        <a:p>
          <a:endParaRPr lang="ru-RU"/>
        </a:p>
      </dgm:t>
    </dgm:pt>
    <dgm:pt modelId="{593D40FB-017D-4950-AED2-3ACAF081A4A9}" type="pres">
      <dgm:prSet presAssocID="{CA5B50B1-6F0B-4D2C-A32D-A45B6E293AA8}" presName="vSp" presStyleCnt="0"/>
      <dgm:spPr/>
    </dgm:pt>
    <dgm:pt modelId="{7A844117-3F00-436F-89F0-B558E6033032}" type="pres">
      <dgm:prSet presAssocID="{1F4139C2-600A-4F1E-B5F3-C67F5FAFA52C}" presName="horFlow" presStyleCnt="0"/>
      <dgm:spPr/>
    </dgm:pt>
    <dgm:pt modelId="{E8F42012-BD74-48A6-8679-335BAAF45CA4}" type="pres">
      <dgm:prSet presAssocID="{1F4139C2-600A-4F1E-B5F3-C67F5FAFA52C}" presName="bigChev" presStyleLbl="node1" presStyleIdx="1" presStyleCnt="6" custScaleX="369576"/>
      <dgm:spPr/>
      <dgm:t>
        <a:bodyPr/>
        <a:lstStyle/>
        <a:p>
          <a:endParaRPr lang="ru-RU"/>
        </a:p>
      </dgm:t>
    </dgm:pt>
    <dgm:pt modelId="{4561E77E-6696-4A20-AFA6-99B1003C3AAC}" type="pres">
      <dgm:prSet presAssocID="{1F4139C2-600A-4F1E-B5F3-C67F5FAFA52C}" presName="vSp" presStyleCnt="0"/>
      <dgm:spPr/>
    </dgm:pt>
    <dgm:pt modelId="{4E2A7688-C13F-4E0F-99F6-E26945AA2E82}" type="pres">
      <dgm:prSet presAssocID="{8FE2170D-B84C-49F3-A249-DC420C41AD2B}" presName="horFlow" presStyleCnt="0"/>
      <dgm:spPr/>
    </dgm:pt>
    <dgm:pt modelId="{BC0EA91B-F194-4FF6-9F1A-14A30B0342A5}" type="pres">
      <dgm:prSet presAssocID="{8FE2170D-B84C-49F3-A249-DC420C41AD2B}" presName="bigChev" presStyleLbl="node1" presStyleIdx="2" presStyleCnt="6" custScaleX="353361" custLinFactNeighborX="1737"/>
      <dgm:spPr/>
      <dgm:t>
        <a:bodyPr/>
        <a:lstStyle/>
        <a:p>
          <a:endParaRPr lang="ru-RU"/>
        </a:p>
      </dgm:t>
    </dgm:pt>
    <dgm:pt modelId="{01EDD90B-2A24-4633-8E3D-726887D6FD94}" type="pres">
      <dgm:prSet presAssocID="{8FE2170D-B84C-49F3-A249-DC420C41AD2B}" presName="vSp" presStyleCnt="0"/>
      <dgm:spPr/>
    </dgm:pt>
    <dgm:pt modelId="{2CC4BEDA-9AC1-4452-9FAE-9BAF883EB018}" type="pres">
      <dgm:prSet presAssocID="{F61152E0-EB09-490B-AFA6-68462C2619DF}" presName="horFlow" presStyleCnt="0"/>
      <dgm:spPr/>
    </dgm:pt>
    <dgm:pt modelId="{69859925-F9A5-4345-9BA8-0F06AA41C5D8}" type="pres">
      <dgm:prSet presAssocID="{F61152E0-EB09-490B-AFA6-68462C2619DF}" presName="bigChev" presStyleLbl="node1" presStyleIdx="3" presStyleCnt="6" custScaleX="341992"/>
      <dgm:spPr/>
      <dgm:t>
        <a:bodyPr/>
        <a:lstStyle/>
        <a:p>
          <a:endParaRPr lang="ru-RU"/>
        </a:p>
      </dgm:t>
    </dgm:pt>
    <dgm:pt modelId="{8AAC4B84-372A-4255-9E03-BC179F740CAD}" type="pres">
      <dgm:prSet presAssocID="{F61152E0-EB09-490B-AFA6-68462C2619DF}" presName="vSp" presStyleCnt="0"/>
      <dgm:spPr/>
    </dgm:pt>
    <dgm:pt modelId="{B2F0E515-21F1-4811-8D46-B76E9F6F3B76}" type="pres">
      <dgm:prSet presAssocID="{033FB169-0201-4A34-84BC-9A17550642AB}" presName="horFlow" presStyleCnt="0"/>
      <dgm:spPr/>
    </dgm:pt>
    <dgm:pt modelId="{A4F8B0FC-2A28-4A98-897E-7C0239E59E88}" type="pres">
      <dgm:prSet presAssocID="{033FB169-0201-4A34-84BC-9A17550642AB}" presName="bigChev" presStyleLbl="node1" presStyleIdx="4" presStyleCnt="6" custScaleX="328132"/>
      <dgm:spPr/>
      <dgm:t>
        <a:bodyPr/>
        <a:lstStyle/>
        <a:p>
          <a:endParaRPr lang="ru-RU"/>
        </a:p>
      </dgm:t>
    </dgm:pt>
    <dgm:pt modelId="{A4F4CEE1-7E95-4B4C-9305-139780697121}" type="pres">
      <dgm:prSet presAssocID="{033FB169-0201-4A34-84BC-9A17550642AB}" presName="vSp" presStyleCnt="0"/>
      <dgm:spPr/>
    </dgm:pt>
    <dgm:pt modelId="{B0532CEF-343A-4A0F-8AFD-368959D708FC}" type="pres">
      <dgm:prSet presAssocID="{FD1E6334-1C0E-4F7F-9E15-9901367675C4}" presName="horFlow" presStyleCnt="0"/>
      <dgm:spPr/>
    </dgm:pt>
    <dgm:pt modelId="{33A440B9-1712-4986-A90F-ADBF47BA6619}" type="pres">
      <dgm:prSet presAssocID="{FD1E6334-1C0E-4F7F-9E15-9901367675C4}" presName="bigChev" presStyleLbl="node1" presStyleIdx="5" presStyleCnt="6" custScaleX="305798"/>
      <dgm:spPr/>
      <dgm:t>
        <a:bodyPr/>
        <a:lstStyle/>
        <a:p>
          <a:endParaRPr lang="ru-RU"/>
        </a:p>
      </dgm:t>
    </dgm:pt>
  </dgm:ptLst>
  <dgm:cxnLst>
    <dgm:cxn modelId="{81DC969F-5110-4105-A9AC-8146E6E350C9}" srcId="{D42FF7C7-B2CF-46B4-B08E-8C19A8452780}" destId="{033FB169-0201-4A34-84BC-9A17550642AB}" srcOrd="4" destOrd="0" parTransId="{5E3CD9AF-2189-4949-B827-8C1B39CAFAF5}" sibTransId="{6FBFB843-88D1-434F-834D-373BD68EF1C3}"/>
    <dgm:cxn modelId="{BEED900B-71A3-4C17-9819-73478E08318C}" type="presOf" srcId="{F61152E0-EB09-490B-AFA6-68462C2619DF}" destId="{69859925-F9A5-4345-9BA8-0F06AA41C5D8}" srcOrd="0" destOrd="0" presId="urn:microsoft.com/office/officeart/2005/8/layout/lProcess3"/>
    <dgm:cxn modelId="{F7AE2FE1-64E9-49D4-89CD-A371263A327A}" srcId="{D42FF7C7-B2CF-46B4-B08E-8C19A8452780}" destId="{FD1E6334-1C0E-4F7F-9E15-9901367675C4}" srcOrd="5" destOrd="0" parTransId="{3D41951B-4C7C-45C2-8951-732FBDB97831}" sibTransId="{6BE50977-AC0D-45C5-AA19-29DBB8EDC072}"/>
    <dgm:cxn modelId="{4D7D3540-BDE9-4A4B-AD7C-FB1F2FB86A5A}" srcId="{D42FF7C7-B2CF-46B4-B08E-8C19A8452780}" destId="{1F4139C2-600A-4F1E-B5F3-C67F5FAFA52C}" srcOrd="1" destOrd="0" parTransId="{9DB4F328-4F94-42F8-907D-691E294BD5C7}" sibTransId="{F5B25EBD-8F6B-4423-AFD4-B1918DF93262}"/>
    <dgm:cxn modelId="{5D2AC781-3466-4AF2-9438-E18E5EBF6871}" type="presOf" srcId="{CA5B50B1-6F0B-4D2C-A32D-A45B6E293AA8}" destId="{38E8E167-B75F-4E8C-B059-EB7A3E7DE8CE}" srcOrd="0" destOrd="0" presId="urn:microsoft.com/office/officeart/2005/8/layout/lProcess3"/>
    <dgm:cxn modelId="{4A02E115-8724-4E18-AA93-87686D59FFA1}" srcId="{D42FF7C7-B2CF-46B4-B08E-8C19A8452780}" destId="{CA5B50B1-6F0B-4D2C-A32D-A45B6E293AA8}" srcOrd="0" destOrd="0" parTransId="{AED971DE-C5BA-48A8-81C5-B332B1DC5166}" sibTransId="{8414D952-4906-4C54-8F30-E1A88FD68429}"/>
    <dgm:cxn modelId="{F0451EAF-84DC-4CF7-9858-2C1D896F899F}" srcId="{D42FF7C7-B2CF-46B4-B08E-8C19A8452780}" destId="{F61152E0-EB09-490B-AFA6-68462C2619DF}" srcOrd="3" destOrd="0" parTransId="{3C2839D3-E242-4807-B898-61C7D5DB7B04}" sibTransId="{5B146692-A84B-4C2A-A44B-3C0E797D67E2}"/>
    <dgm:cxn modelId="{B126F536-53E4-43AC-9BE5-EC2BB8FBEA7C}" type="presOf" srcId="{FD1E6334-1C0E-4F7F-9E15-9901367675C4}" destId="{33A440B9-1712-4986-A90F-ADBF47BA6619}" srcOrd="0" destOrd="0" presId="urn:microsoft.com/office/officeart/2005/8/layout/lProcess3"/>
    <dgm:cxn modelId="{09B59003-C1DC-4ED0-8A69-6F8A657AA375}" type="presOf" srcId="{D42FF7C7-B2CF-46B4-B08E-8C19A8452780}" destId="{DBE4FFE8-C037-46CF-9594-C13D2F922FDB}" srcOrd="0" destOrd="0" presId="urn:microsoft.com/office/officeart/2005/8/layout/lProcess3"/>
    <dgm:cxn modelId="{F27D02E0-B345-4B2B-8BDC-4DD0BE24382F}" srcId="{D42FF7C7-B2CF-46B4-B08E-8C19A8452780}" destId="{8FE2170D-B84C-49F3-A249-DC420C41AD2B}" srcOrd="2" destOrd="0" parTransId="{3F13F269-83FC-4594-A46C-D86F1C63B9F4}" sibTransId="{C33A3AB8-48C4-4F70-8614-86E7A243A734}"/>
    <dgm:cxn modelId="{1E10C0A4-3376-4501-9B6D-32E6022E9870}" type="presOf" srcId="{033FB169-0201-4A34-84BC-9A17550642AB}" destId="{A4F8B0FC-2A28-4A98-897E-7C0239E59E88}" srcOrd="0" destOrd="0" presId="urn:microsoft.com/office/officeart/2005/8/layout/lProcess3"/>
    <dgm:cxn modelId="{93B214C4-C5D0-40E6-B84F-4DA6CB4F61C6}" type="presOf" srcId="{8FE2170D-B84C-49F3-A249-DC420C41AD2B}" destId="{BC0EA91B-F194-4FF6-9F1A-14A30B0342A5}" srcOrd="0" destOrd="0" presId="urn:microsoft.com/office/officeart/2005/8/layout/lProcess3"/>
    <dgm:cxn modelId="{331724AA-5BE3-42A5-A834-ED3AB2821652}" type="presOf" srcId="{1F4139C2-600A-4F1E-B5F3-C67F5FAFA52C}" destId="{E8F42012-BD74-48A6-8679-335BAAF45CA4}" srcOrd="0" destOrd="0" presId="urn:microsoft.com/office/officeart/2005/8/layout/lProcess3"/>
    <dgm:cxn modelId="{DF282E84-0B95-46B4-8BB6-D7A9653B26C3}" type="presParOf" srcId="{DBE4FFE8-C037-46CF-9594-C13D2F922FDB}" destId="{01741ECD-2394-46BE-B362-A3A2781134E0}" srcOrd="0" destOrd="0" presId="urn:microsoft.com/office/officeart/2005/8/layout/lProcess3"/>
    <dgm:cxn modelId="{A135DC43-C2D4-4935-9B00-C98D5B95AEAF}" type="presParOf" srcId="{01741ECD-2394-46BE-B362-A3A2781134E0}" destId="{38E8E167-B75F-4E8C-B059-EB7A3E7DE8CE}" srcOrd="0" destOrd="0" presId="urn:microsoft.com/office/officeart/2005/8/layout/lProcess3"/>
    <dgm:cxn modelId="{41B13C46-91C2-4F42-96F7-DEAB5FE0E30A}" type="presParOf" srcId="{DBE4FFE8-C037-46CF-9594-C13D2F922FDB}" destId="{593D40FB-017D-4950-AED2-3ACAF081A4A9}" srcOrd="1" destOrd="0" presId="urn:microsoft.com/office/officeart/2005/8/layout/lProcess3"/>
    <dgm:cxn modelId="{8E22272C-F5D9-4615-A6A9-144BF3FA180D}" type="presParOf" srcId="{DBE4FFE8-C037-46CF-9594-C13D2F922FDB}" destId="{7A844117-3F00-436F-89F0-B558E6033032}" srcOrd="2" destOrd="0" presId="urn:microsoft.com/office/officeart/2005/8/layout/lProcess3"/>
    <dgm:cxn modelId="{20A42EA9-AA2A-427E-9F82-19C2B0947958}" type="presParOf" srcId="{7A844117-3F00-436F-89F0-B558E6033032}" destId="{E8F42012-BD74-48A6-8679-335BAAF45CA4}" srcOrd="0" destOrd="0" presId="urn:microsoft.com/office/officeart/2005/8/layout/lProcess3"/>
    <dgm:cxn modelId="{AC59B9BB-5ED6-4B5A-AFFB-BCD5D771D443}" type="presParOf" srcId="{DBE4FFE8-C037-46CF-9594-C13D2F922FDB}" destId="{4561E77E-6696-4A20-AFA6-99B1003C3AAC}" srcOrd="3" destOrd="0" presId="urn:microsoft.com/office/officeart/2005/8/layout/lProcess3"/>
    <dgm:cxn modelId="{E8DEFA3D-6A16-444E-A98E-727795D232C9}" type="presParOf" srcId="{DBE4FFE8-C037-46CF-9594-C13D2F922FDB}" destId="{4E2A7688-C13F-4E0F-99F6-E26945AA2E82}" srcOrd="4" destOrd="0" presId="urn:microsoft.com/office/officeart/2005/8/layout/lProcess3"/>
    <dgm:cxn modelId="{E810EECD-A2FC-4168-9D86-6B125936A384}" type="presParOf" srcId="{4E2A7688-C13F-4E0F-99F6-E26945AA2E82}" destId="{BC0EA91B-F194-4FF6-9F1A-14A30B0342A5}" srcOrd="0" destOrd="0" presId="urn:microsoft.com/office/officeart/2005/8/layout/lProcess3"/>
    <dgm:cxn modelId="{EFFFEAE7-2B91-47D4-BA33-808DC9123D5D}" type="presParOf" srcId="{DBE4FFE8-C037-46CF-9594-C13D2F922FDB}" destId="{01EDD90B-2A24-4633-8E3D-726887D6FD94}" srcOrd="5" destOrd="0" presId="urn:microsoft.com/office/officeart/2005/8/layout/lProcess3"/>
    <dgm:cxn modelId="{D48A73C5-1CB5-4912-83F3-5F323087CC76}" type="presParOf" srcId="{DBE4FFE8-C037-46CF-9594-C13D2F922FDB}" destId="{2CC4BEDA-9AC1-4452-9FAE-9BAF883EB018}" srcOrd="6" destOrd="0" presId="urn:microsoft.com/office/officeart/2005/8/layout/lProcess3"/>
    <dgm:cxn modelId="{2550445B-2471-4900-BFA2-1973BFC52DFE}" type="presParOf" srcId="{2CC4BEDA-9AC1-4452-9FAE-9BAF883EB018}" destId="{69859925-F9A5-4345-9BA8-0F06AA41C5D8}" srcOrd="0" destOrd="0" presId="urn:microsoft.com/office/officeart/2005/8/layout/lProcess3"/>
    <dgm:cxn modelId="{245F1094-6967-4D53-8229-5CB560B50F5A}" type="presParOf" srcId="{DBE4FFE8-C037-46CF-9594-C13D2F922FDB}" destId="{8AAC4B84-372A-4255-9E03-BC179F740CAD}" srcOrd="7" destOrd="0" presId="urn:microsoft.com/office/officeart/2005/8/layout/lProcess3"/>
    <dgm:cxn modelId="{8D033F9B-28DB-4F6F-85A9-D6E3C41E04FE}" type="presParOf" srcId="{DBE4FFE8-C037-46CF-9594-C13D2F922FDB}" destId="{B2F0E515-21F1-4811-8D46-B76E9F6F3B76}" srcOrd="8" destOrd="0" presId="urn:microsoft.com/office/officeart/2005/8/layout/lProcess3"/>
    <dgm:cxn modelId="{3305B198-70DB-40F0-9EA1-E349011875FD}" type="presParOf" srcId="{B2F0E515-21F1-4811-8D46-B76E9F6F3B76}" destId="{A4F8B0FC-2A28-4A98-897E-7C0239E59E88}" srcOrd="0" destOrd="0" presId="urn:microsoft.com/office/officeart/2005/8/layout/lProcess3"/>
    <dgm:cxn modelId="{A0B63E8D-3660-49B8-9DD4-68BAEA272AF3}" type="presParOf" srcId="{DBE4FFE8-C037-46CF-9594-C13D2F922FDB}" destId="{A4F4CEE1-7E95-4B4C-9305-139780697121}" srcOrd="9" destOrd="0" presId="urn:microsoft.com/office/officeart/2005/8/layout/lProcess3"/>
    <dgm:cxn modelId="{46806515-267C-4A3E-B265-5523468766C2}" type="presParOf" srcId="{DBE4FFE8-C037-46CF-9594-C13D2F922FDB}" destId="{B0532CEF-343A-4A0F-8AFD-368959D708FC}" srcOrd="10" destOrd="0" presId="urn:microsoft.com/office/officeart/2005/8/layout/lProcess3"/>
    <dgm:cxn modelId="{DEF7EC9E-C4F2-4BB0-956B-44191364C287}" type="presParOf" srcId="{B0532CEF-343A-4A0F-8AFD-368959D708FC}" destId="{33A440B9-1712-4986-A90F-ADBF47BA6619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E8E167-B75F-4E8C-B059-EB7A3E7DE8CE}">
      <dsp:nvSpPr>
        <dsp:cNvPr id="0" name=""/>
        <dsp:cNvSpPr/>
      </dsp:nvSpPr>
      <dsp:spPr>
        <a:xfrm>
          <a:off x="3033368" y="1385"/>
          <a:ext cx="8390019" cy="879546"/>
        </a:xfrm>
        <a:prstGeom prst="chevron">
          <a:avLst/>
        </a:prstGeom>
        <a:solidFill>
          <a:srgbClr val="008000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Указ Президента Российской Федерации от 07.05.2018 г. № 204 «О национальных целях и стратегических задачах развития Российской Федерации на период до 2024 года»</a:t>
          </a:r>
          <a:endParaRPr lang="ru-RU" sz="1200" kern="1200" dirty="0"/>
        </a:p>
      </dsp:txBody>
      <dsp:txXfrm>
        <a:off x="3473141" y="1385"/>
        <a:ext cx="7510473" cy="879546"/>
      </dsp:txXfrm>
    </dsp:sp>
    <dsp:sp modelId="{E8F42012-BD74-48A6-8679-335BAAF45CA4}">
      <dsp:nvSpPr>
        <dsp:cNvPr id="0" name=""/>
        <dsp:cNvSpPr/>
      </dsp:nvSpPr>
      <dsp:spPr>
        <a:xfrm>
          <a:off x="3033368" y="1004068"/>
          <a:ext cx="8126485" cy="879546"/>
        </a:xfrm>
        <a:prstGeom prst="chevron">
          <a:avLst/>
        </a:prstGeom>
        <a:solidFill>
          <a:srgbClr val="008000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Национальный проект «Образование» </a:t>
          </a:r>
          <a:r>
            <a:rPr lang="ru-RU" sz="1200" i="1" kern="1200" dirty="0" smtClean="0"/>
            <a:t>утверждён на заседании президиума Совета при Президенте Российской Федерации по стратегическому развитию и национальным проектам 3 сентября 2018 года, протоколом заседания Правительственной комиссии (от 5 сентября 2018 г. № 3)</a:t>
          </a:r>
          <a:endParaRPr lang="ru-RU" sz="1200" kern="1200" dirty="0"/>
        </a:p>
      </dsp:txBody>
      <dsp:txXfrm>
        <a:off x="3473141" y="1004068"/>
        <a:ext cx="7246939" cy="879546"/>
      </dsp:txXfrm>
    </dsp:sp>
    <dsp:sp modelId="{BC0EA91B-F194-4FF6-9F1A-14A30B0342A5}">
      <dsp:nvSpPr>
        <dsp:cNvPr id="0" name=""/>
        <dsp:cNvSpPr/>
      </dsp:nvSpPr>
      <dsp:spPr>
        <a:xfrm>
          <a:off x="3071563" y="2006751"/>
          <a:ext cx="7769938" cy="879546"/>
        </a:xfrm>
        <a:prstGeom prst="chevron">
          <a:avLst/>
        </a:prstGeom>
        <a:solidFill>
          <a:srgbClr val="008000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Региональный проект «Образование» </a:t>
          </a:r>
          <a:r>
            <a:rPr lang="ru-RU" sz="1200" i="1" kern="1200" dirty="0" smtClean="0"/>
            <a:t>утверждён на заседании Совета при Губернаторе Томской области по стратегическому развитию и приоритетным проектам 14 декабря 2018 г. 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/>
            <a:t>№ СЖ-Пр-2537</a:t>
          </a:r>
          <a:endParaRPr lang="ru-RU" sz="1200" kern="1200" dirty="0"/>
        </a:p>
      </dsp:txBody>
      <dsp:txXfrm>
        <a:off x="3511336" y="2006751"/>
        <a:ext cx="6890392" cy="879546"/>
      </dsp:txXfrm>
    </dsp:sp>
    <dsp:sp modelId="{69859925-F9A5-4345-9BA8-0F06AA41C5D8}">
      <dsp:nvSpPr>
        <dsp:cNvPr id="0" name=""/>
        <dsp:cNvSpPr/>
      </dsp:nvSpPr>
      <dsp:spPr>
        <a:xfrm>
          <a:off x="3033368" y="3009435"/>
          <a:ext cx="7519949" cy="879546"/>
        </a:xfrm>
        <a:prstGeom prst="chevron">
          <a:avLst/>
        </a:prstGeom>
        <a:solidFill>
          <a:srgbClr val="008000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Стратегия социально-экономического развития муниципального образования «Город Томск» до 2030 года </a:t>
          </a:r>
          <a:r>
            <a:rPr lang="ru-RU" sz="1200" i="1" kern="1200" dirty="0" smtClean="0"/>
            <a:t>от 27 июня 2006 года N 224 (с изменениями на 1 марта 2016 г)</a:t>
          </a:r>
          <a:endParaRPr lang="ru-RU" sz="1200" kern="1200" dirty="0"/>
        </a:p>
      </dsp:txBody>
      <dsp:txXfrm>
        <a:off x="3473141" y="3009435"/>
        <a:ext cx="6640403" cy="879546"/>
      </dsp:txXfrm>
    </dsp:sp>
    <dsp:sp modelId="{A4F8B0FC-2A28-4A98-897E-7C0239E59E88}">
      <dsp:nvSpPr>
        <dsp:cNvPr id="0" name=""/>
        <dsp:cNvSpPr/>
      </dsp:nvSpPr>
      <dsp:spPr>
        <a:xfrm>
          <a:off x="3033368" y="4012118"/>
          <a:ext cx="7215186" cy="879546"/>
        </a:xfrm>
        <a:prstGeom prst="chevron">
          <a:avLst/>
        </a:prstGeom>
        <a:solidFill>
          <a:srgbClr val="008000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Муниципальная программа «Развитие образования» на 2015-2025 годы </a:t>
          </a:r>
          <a:r>
            <a:rPr lang="ru-RU" sz="1200" i="1" kern="1200" dirty="0" smtClean="0"/>
            <a:t>от 29 сентября 2014 года № 976 (с изменениями на 29 декабря 2018 г)</a:t>
          </a:r>
          <a:endParaRPr lang="ru-RU" sz="1200" kern="1200" dirty="0"/>
        </a:p>
      </dsp:txBody>
      <dsp:txXfrm>
        <a:off x="3473141" y="4012118"/>
        <a:ext cx="6335640" cy="879546"/>
      </dsp:txXfrm>
    </dsp:sp>
    <dsp:sp modelId="{33A440B9-1712-4986-A90F-ADBF47BA6619}">
      <dsp:nvSpPr>
        <dsp:cNvPr id="0" name=""/>
        <dsp:cNvSpPr/>
      </dsp:nvSpPr>
      <dsp:spPr>
        <a:xfrm>
          <a:off x="3033368" y="5014802"/>
          <a:ext cx="6724091" cy="879546"/>
        </a:xfrm>
        <a:prstGeom prst="chevron">
          <a:avLst/>
        </a:prstGeom>
        <a:solidFill>
          <a:srgbClr val="008000"/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Муниципальные проекты национального проекта «Образование»: «Современная школа», «Успех каждого ребёнка», «Цифровая образовательная среда», «Учитель будущего», «Поддержка семей, имеющих детей», дорожная карта «Социальная активность» </a:t>
          </a:r>
          <a:r>
            <a:rPr lang="ru-RU" sz="1200" i="1" kern="1200" dirty="0" smtClean="0"/>
            <a:t>утверждены на заседании Муниципального совета по развитию общего образования и дополнительного образования детей Города Томска 19 марта 2019 г.</a:t>
          </a:r>
          <a:endParaRPr lang="ru-RU" sz="1200" kern="1200" dirty="0"/>
        </a:p>
      </dsp:txBody>
      <dsp:txXfrm>
        <a:off x="3473141" y="5014802"/>
        <a:ext cx="5844545" cy="879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3" y="5"/>
            <a:ext cx="2946400" cy="496889"/>
          </a:xfrm>
          <a:prstGeom prst="rect">
            <a:avLst/>
          </a:prstGeom>
        </p:spPr>
        <p:txBody>
          <a:bodyPr vert="horz" lIns="90259" tIns="45128" rIns="90259" bIns="4512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00" y="5"/>
            <a:ext cx="2946400" cy="496889"/>
          </a:xfrm>
          <a:prstGeom prst="rect">
            <a:avLst/>
          </a:prstGeom>
        </p:spPr>
        <p:txBody>
          <a:bodyPr vert="horz" lIns="90259" tIns="45128" rIns="90259" bIns="45128" rtlCol="0"/>
          <a:lstStyle>
            <a:lvl1pPr algn="r">
              <a:defRPr sz="1200"/>
            </a:lvl1pPr>
          </a:lstStyle>
          <a:p>
            <a:fld id="{2F57753E-0964-411E-AC0F-C05982010970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3" y="9428172"/>
            <a:ext cx="2946400" cy="496888"/>
          </a:xfrm>
          <a:prstGeom prst="rect">
            <a:avLst/>
          </a:prstGeom>
        </p:spPr>
        <p:txBody>
          <a:bodyPr vert="horz" lIns="90259" tIns="45128" rIns="90259" bIns="4512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00" y="9428172"/>
            <a:ext cx="2946400" cy="496888"/>
          </a:xfrm>
          <a:prstGeom prst="rect">
            <a:avLst/>
          </a:prstGeom>
        </p:spPr>
        <p:txBody>
          <a:bodyPr vert="horz" lIns="90259" tIns="45128" rIns="90259" bIns="45128" rtlCol="0" anchor="b"/>
          <a:lstStyle>
            <a:lvl1pPr algn="r">
              <a:defRPr sz="1200"/>
            </a:lvl1pPr>
          </a:lstStyle>
          <a:p>
            <a:fld id="{D4D47B4C-F79D-4506-A757-3EC6769C9B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192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3" y="5"/>
            <a:ext cx="2946400" cy="496889"/>
          </a:xfrm>
          <a:prstGeom prst="rect">
            <a:avLst/>
          </a:prstGeom>
        </p:spPr>
        <p:txBody>
          <a:bodyPr vert="horz" lIns="90259" tIns="45128" rIns="90259" bIns="4512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00" y="5"/>
            <a:ext cx="2946400" cy="496889"/>
          </a:xfrm>
          <a:prstGeom prst="rect">
            <a:avLst/>
          </a:prstGeom>
        </p:spPr>
        <p:txBody>
          <a:bodyPr vert="horz" lIns="90259" tIns="45128" rIns="90259" bIns="45128" rtlCol="0"/>
          <a:lstStyle>
            <a:lvl1pPr algn="r">
              <a:defRPr sz="1200"/>
            </a:lvl1pPr>
          </a:lstStyle>
          <a:p>
            <a:fld id="{CED6E66D-A9A5-48FE-98E0-B6BAEC84974D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59" tIns="45128" rIns="90259" bIns="4512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8" y="4714891"/>
            <a:ext cx="5438778" cy="4467225"/>
          </a:xfrm>
          <a:prstGeom prst="rect">
            <a:avLst/>
          </a:prstGeom>
        </p:spPr>
        <p:txBody>
          <a:bodyPr vert="horz" lIns="90259" tIns="45128" rIns="90259" bIns="4512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3" y="9428172"/>
            <a:ext cx="2946400" cy="496888"/>
          </a:xfrm>
          <a:prstGeom prst="rect">
            <a:avLst/>
          </a:prstGeom>
        </p:spPr>
        <p:txBody>
          <a:bodyPr vert="horz" lIns="90259" tIns="45128" rIns="90259" bIns="4512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00" y="9428172"/>
            <a:ext cx="2946400" cy="496888"/>
          </a:xfrm>
          <a:prstGeom prst="rect">
            <a:avLst/>
          </a:prstGeom>
        </p:spPr>
        <p:txBody>
          <a:bodyPr vert="horz" lIns="90259" tIns="45128" rIns="90259" bIns="45128" rtlCol="0" anchor="b"/>
          <a:lstStyle>
            <a:lvl1pPr algn="r">
              <a:defRPr sz="1200"/>
            </a:lvl1pPr>
          </a:lstStyle>
          <a:p>
            <a:fld id="{49CD736E-2A87-4E65-BC43-FF2DAD5866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912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D736E-2A87-4E65-BC43-FF2DAD5866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0572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Информацию</a:t>
            </a:r>
            <a:r>
              <a:rPr lang="ru-RU" baseline="0" dirty="0" smtClean="0"/>
              <a:t> на слайд  и текст выступления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D736E-2A87-4E65-BC43-FF2DAD58665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370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Информацию</a:t>
            </a:r>
            <a:r>
              <a:rPr lang="ru-RU" baseline="0" dirty="0" smtClean="0"/>
              <a:t> на слайд  и текст выступления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D736E-2A87-4E65-BC43-FF2DAD58665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008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Информацию</a:t>
            </a:r>
            <a:r>
              <a:rPr lang="ru-RU" baseline="0" dirty="0" smtClean="0"/>
              <a:t> на слайд  и текст выступления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D736E-2A87-4E65-BC43-FF2DAD58665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5030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Информацию</a:t>
            </a:r>
            <a:r>
              <a:rPr lang="ru-RU" baseline="0" dirty="0" smtClean="0"/>
              <a:t> на слайд  и текст выступления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D736E-2A87-4E65-BC43-FF2DAD58665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2141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Информацию</a:t>
            </a:r>
            <a:r>
              <a:rPr lang="ru-RU" baseline="0" dirty="0" smtClean="0"/>
              <a:t> на слайд  и текст выступления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D736E-2A87-4E65-BC43-FF2DAD58665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4378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Информацию</a:t>
            </a:r>
            <a:r>
              <a:rPr lang="ru-RU" baseline="0" dirty="0" smtClean="0"/>
              <a:t> на слайд  и текст выступления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D736E-2A87-4E65-BC43-FF2DAD58665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635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Томская</a:t>
            </a:r>
            <a:r>
              <a:rPr lang="ru-RU" baseline="0" dirty="0" smtClean="0"/>
              <a:t> область планирует принять участие в реализации 10 федеральных проектов национального проекта «Образование».</a:t>
            </a:r>
          </a:p>
          <a:p>
            <a:r>
              <a:rPr lang="ru-RU" baseline="0" dirty="0" smtClean="0"/>
              <a:t>При этом на реализацию 4-х  федеральных проектов регион, участвуя в конкурсных отборах, получил поддержку в форме субсидий из федерального бюджета на реализацию мероприятий:</a:t>
            </a:r>
          </a:p>
          <a:p>
            <a:pPr marL="171254" indent="-171254">
              <a:buFontTx/>
              <a:buChar char="-"/>
            </a:pPr>
            <a:r>
              <a:rPr lang="ru-RU" i="1" dirty="0"/>
              <a:t>обновление материально-технической базы для формирования у обучающихся современных технологических и гуманитарных навыков с созданием центров образования цифрового и гуманитарного профилей («Современная школа»);</a:t>
            </a:r>
          </a:p>
          <a:p>
            <a:pPr marL="171254" indent="-171254">
              <a:buFontTx/>
              <a:buChar char="-"/>
            </a:pPr>
            <a:r>
              <a:rPr lang="ru-RU" i="1" dirty="0"/>
              <a:t>внедрение целевой модели цифровой образовательной среды в общеобразовательных организациях и профессиональных образовательных организациях («Цифровая образовательная среда»); </a:t>
            </a:r>
          </a:p>
          <a:p>
            <a:pPr marL="171254" indent="-171254">
              <a:buFontTx/>
              <a:buChar char="-"/>
            </a:pPr>
            <a:r>
              <a:rPr lang="ru-RU" i="1" dirty="0"/>
              <a:t>разработка и распространение в системе среднего профессионального образования новых образовательных технологий и формы опережающей профессиональной подготовки с созданием ЦОПП («Молодые профессионалы»);</a:t>
            </a:r>
          </a:p>
          <a:p>
            <a:pPr marL="171254" indent="-171254">
              <a:buFontTx/>
              <a:buChar char="-"/>
            </a:pPr>
            <a:r>
              <a:rPr lang="ru-RU" i="1" dirty="0"/>
              <a:t>внедрение </a:t>
            </a:r>
            <a:r>
              <a:rPr lang="ru-RU" i="1" dirty="0" err="1"/>
              <a:t>ормирование</a:t>
            </a:r>
            <a:r>
              <a:rPr lang="ru-RU" i="1" dirty="0"/>
              <a:t> В</a:t>
            </a:r>
            <a:r>
              <a:rPr lang="ru-RU" i="1" baseline="0" dirty="0" smtClean="0"/>
              <a:t> рамках федерального проекта «Успех каждого ребенка» планируется продолжение  уже реализуемых в 2017-2018 годах  мероприятий приоритетного проекта «Доступное дополнительное образование для детей», включая внедрение модели персонифицированного дополнительного образования. Томская область также уже участвует в мероприятиях проектов «</a:t>
            </a:r>
            <a:r>
              <a:rPr lang="ru-RU" i="1" baseline="0" dirty="0" err="1" smtClean="0"/>
              <a:t>ПроЕктория</a:t>
            </a:r>
            <a:r>
              <a:rPr lang="ru-RU" i="1" baseline="0" dirty="0" smtClean="0"/>
              <a:t>» и «Билет в будущее».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D736E-2A87-4E65-BC43-FF2DAD58665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594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Информацию</a:t>
            </a:r>
            <a:r>
              <a:rPr lang="ru-RU" baseline="0" dirty="0" smtClean="0"/>
              <a:t> на слайд  и текст выступления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D736E-2A87-4E65-BC43-FF2DAD58665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39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Информацию</a:t>
            </a:r>
            <a:r>
              <a:rPr lang="ru-RU" baseline="0" dirty="0" smtClean="0"/>
              <a:t> на слайд  и текст выступления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D736E-2A87-4E65-BC43-FF2DAD58665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59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Информацию</a:t>
            </a:r>
            <a:r>
              <a:rPr lang="ru-RU" baseline="0" dirty="0" smtClean="0"/>
              <a:t> на слайд  и текст выступления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D736E-2A87-4E65-BC43-FF2DAD58665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89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Информацию</a:t>
            </a:r>
            <a:r>
              <a:rPr lang="ru-RU" baseline="0" dirty="0" smtClean="0"/>
              <a:t> на слайд  и текст выступления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D736E-2A87-4E65-BC43-FF2DAD58665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481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Информацию</a:t>
            </a:r>
            <a:r>
              <a:rPr lang="ru-RU" baseline="0" dirty="0" smtClean="0"/>
              <a:t> на слайд  и текст выступления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D736E-2A87-4E65-BC43-FF2DAD58665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639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Информацию</a:t>
            </a:r>
            <a:r>
              <a:rPr lang="ru-RU" baseline="0" dirty="0" smtClean="0"/>
              <a:t> на слайд  и текст выступления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D736E-2A87-4E65-BC43-FF2DAD58665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421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Информацию</a:t>
            </a:r>
            <a:r>
              <a:rPr lang="ru-RU" baseline="0" dirty="0" smtClean="0"/>
              <a:t> на слайд  и текст выступления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D736E-2A87-4E65-BC43-FF2DAD58665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857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BC8BC777-2EF7-4F34-8021-20EAE8944863}"/>
              </a:ext>
            </a:extLst>
          </p:cNvPr>
          <p:cNvSpPr/>
          <p:nvPr userDrawn="1"/>
        </p:nvSpPr>
        <p:spPr>
          <a:xfrm>
            <a:off x="8333921" y="6126163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FEDE5E-C35E-40AC-892C-1FCF350A33D1}"/>
              </a:ext>
            </a:extLst>
          </p:cNvPr>
          <p:cNvSpPr txBox="1"/>
          <p:nvPr userDrawn="1"/>
        </p:nvSpPr>
        <p:spPr>
          <a:xfrm>
            <a:off x="8298898" y="6191760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 smtClean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4059" y="1658224"/>
            <a:ext cx="5845808" cy="2651901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b="1" dirty="0">
                <a:solidFill>
                  <a:srgbClr val="00B028"/>
                </a:solidFill>
                <a:latin typeface="+mj-lt"/>
              </a:rPr>
              <a:t/>
            </a:r>
            <a:br>
              <a:rPr lang="ru-RU" b="1" dirty="0">
                <a:solidFill>
                  <a:srgbClr val="00B028"/>
                </a:solidFill>
                <a:latin typeface="+mj-lt"/>
              </a:rPr>
            </a:br>
            <a:r>
              <a:rPr lang="ru-RU" b="1" dirty="0" smtClean="0">
                <a:solidFill>
                  <a:srgbClr val="00B028"/>
                </a:solidFill>
                <a:latin typeface="+mj-lt"/>
              </a:rPr>
              <a:t>Актуальные стратегические документы </a:t>
            </a:r>
            <a:br>
              <a:rPr lang="ru-RU" b="1" dirty="0" smtClean="0">
                <a:solidFill>
                  <a:srgbClr val="00B028"/>
                </a:solidFill>
                <a:latin typeface="+mj-lt"/>
              </a:rPr>
            </a:br>
            <a:r>
              <a:rPr lang="ru-RU" b="1" dirty="0" smtClean="0">
                <a:solidFill>
                  <a:srgbClr val="00B028"/>
                </a:solidFill>
                <a:latin typeface="+mj-lt"/>
              </a:rPr>
              <a:t>развития образования</a:t>
            </a:r>
            <a:r>
              <a:rPr lang="ru-RU" dirty="0">
                <a:solidFill>
                  <a:srgbClr val="00B028"/>
                </a:solidFill>
                <a:latin typeface="+mj-lt"/>
              </a:rPr>
              <a:t/>
            </a:r>
            <a:br>
              <a:rPr lang="ru-RU" dirty="0">
                <a:solidFill>
                  <a:srgbClr val="00B028"/>
                </a:solidFill>
                <a:latin typeface="+mj-lt"/>
              </a:rPr>
            </a:br>
            <a:endParaRPr lang="ru-RU" b="1" dirty="0">
              <a:solidFill>
                <a:srgbClr val="00B028"/>
              </a:solidFill>
              <a:latin typeface="+mj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65498" y="3825791"/>
            <a:ext cx="3060340" cy="29659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г. – 2024 г.</a:t>
            </a: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4058" y="5738848"/>
            <a:ext cx="56117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9867" y="1173969"/>
            <a:ext cx="2960914" cy="36310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Блок-схема: процесс 5"/>
          <p:cNvSpPr/>
          <p:nvPr/>
        </p:nvSpPr>
        <p:spPr>
          <a:xfrm>
            <a:off x="13990" y="5487583"/>
            <a:ext cx="9130010" cy="45719"/>
          </a:xfrm>
          <a:prstGeom prst="flowChartProcess">
            <a:avLst/>
          </a:prstGeom>
          <a:solidFill>
            <a:srgbClr val="00B028"/>
          </a:solidFill>
          <a:ln>
            <a:solidFill>
              <a:srgbClr val="00B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0" y="-6942"/>
            <a:ext cx="9144000" cy="744499"/>
          </a:xfrm>
          <a:prstGeom prst="flowChartProcess">
            <a:avLst/>
          </a:prstGeom>
          <a:solidFill>
            <a:srgbClr val="00B028"/>
          </a:solidFill>
          <a:ln>
            <a:solidFill>
              <a:srgbClr val="00B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93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210118" y="6007608"/>
            <a:ext cx="749808" cy="731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98323" y="81196"/>
            <a:ext cx="8111795" cy="5809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 smtClean="0">
                <a:solidFill>
                  <a:srgbClr val="008000"/>
                </a:solidFill>
                <a:latin typeface="+mj-lt"/>
              </a:rPr>
              <a:t>Муниципальный проект «Учитель будущего»</a:t>
            </a:r>
            <a:endParaRPr lang="ru-RU" sz="2400" b="1" dirty="0">
              <a:solidFill>
                <a:srgbClr val="008000"/>
              </a:solidFill>
              <a:latin typeface="+mj-lt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113757"/>
              </p:ext>
            </p:extLst>
          </p:nvPr>
        </p:nvGraphicFramePr>
        <p:xfrm>
          <a:off x="275676" y="1446020"/>
          <a:ext cx="8684249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4249">
                  <a:extLst>
                    <a:ext uri="{9D8B030D-6E8A-4147-A177-3AD203B41FA5}">
                      <a16:colId xmlns:a16="http://schemas.microsoft.com/office/drawing/2014/main" val="2892215649"/>
                    </a:ext>
                  </a:extLst>
                </a:gridCol>
              </a:tblGrid>
              <a:tr h="354254">
                <a:tc>
                  <a:txBody>
                    <a:bodyPr/>
                    <a:lstStyle/>
                    <a:p>
                      <a:pPr marR="63500" indent="-9652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5" dirty="0">
                          <a:solidFill>
                            <a:schemeClr val="tx2"/>
                          </a:solidFill>
                          <a:effectLst/>
                        </a:rPr>
                        <a:t>Задача из Указа Президента Российской Федерации от 7 мая 2018 г. № 204: внедрение национальной системы профессионального роста педагогических работников, охватывающей не менее 50 процентов учителей общеобразовательных организаций</a:t>
                      </a:r>
                      <a:endParaRPr lang="ru-RU" sz="1400" b="1" spc="5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966428"/>
                  </a:ext>
                </a:extLst>
              </a:tr>
            </a:tbl>
          </a:graphicData>
        </a:graphic>
      </p:graphicFrame>
      <p:sp>
        <p:nvSpPr>
          <p:cNvPr id="11" name="Блок-схема: процесс 10"/>
          <p:cNvSpPr/>
          <p:nvPr/>
        </p:nvSpPr>
        <p:spPr>
          <a:xfrm>
            <a:off x="1" y="797627"/>
            <a:ext cx="9143999" cy="409564"/>
          </a:xfrm>
          <a:prstGeom prst="flowChartProcess">
            <a:avLst/>
          </a:prstGeom>
          <a:solidFill>
            <a:srgbClr val="00B028"/>
          </a:solidFill>
          <a:ln>
            <a:solidFill>
              <a:srgbClr val="00B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277" y="27158"/>
            <a:ext cx="638722" cy="7832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526293"/>
              </p:ext>
            </p:extLst>
          </p:nvPr>
        </p:nvGraphicFramePr>
        <p:xfrm>
          <a:off x="173356" y="2609180"/>
          <a:ext cx="8786570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0111">
                  <a:extLst>
                    <a:ext uri="{9D8B030D-6E8A-4147-A177-3AD203B41FA5}">
                      <a16:colId xmlns:a16="http://schemas.microsoft.com/office/drawing/2014/main" val="2567649367"/>
                    </a:ext>
                  </a:extLst>
                </a:gridCol>
                <a:gridCol w="2726266">
                  <a:extLst>
                    <a:ext uri="{9D8B030D-6E8A-4147-A177-3AD203B41FA5}">
                      <a16:colId xmlns:a16="http://schemas.microsoft.com/office/drawing/2014/main" val="1405707021"/>
                    </a:ext>
                  </a:extLst>
                </a:gridCol>
                <a:gridCol w="3050193">
                  <a:extLst>
                    <a:ext uri="{9D8B030D-6E8A-4147-A177-3AD203B41FA5}">
                      <a16:colId xmlns:a16="http://schemas.microsoft.com/office/drawing/2014/main" val="2527190332"/>
                    </a:ext>
                  </a:extLst>
                </a:gridCol>
              </a:tblGrid>
              <a:tr h="120534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 smtClean="0"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Национальный проект «Образование»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2018-2024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Муниципальная программа «Развитие образования»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на 2015-2025 годы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Стратегия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социально-экономического развития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муниципального образования «Город Томск» до 2030 года</a:t>
                      </a: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98929"/>
                  </a:ext>
                </a:extLst>
              </a:tr>
              <a:tr h="7910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Arial" charset="0"/>
                        </a:rPr>
                        <a:t>Внедрение национальной системы профессионального роста педагогических работников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Совершенствование системы развития педагогических кадров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94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52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210118" y="6007608"/>
            <a:ext cx="749808" cy="731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98323" y="81196"/>
            <a:ext cx="8111795" cy="5809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 smtClean="0">
                <a:solidFill>
                  <a:srgbClr val="008000"/>
                </a:solidFill>
                <a:latin typeface="+mj-lt"/>
              </a:rPr>
              <a:t>Муниципальный проект «Учитель будущего»</a:t>
            </a:r>
            <a:endParaRPr lang="ru-RU" sz="2400" b="1" dirty="0">
              <a:solidFill>
                <a:srgbClr val="008000"/>
              </a:solidFill>
              <a:latin typeface="+mj-lt"/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5682" y="641259"/>
            <a:ext cx="9143999" cy="409564"/>
          </a:xfrm>
          <a:prstGeom prst="flowChartProcess">
            <a:avLst/>
          </a:prstGeom>
          <a:solidFill>
            <a:srgbClr val="00B028"/>
          </a:solidFill>
          <a:ln>
            <a:solidFill>
              <a:srgbClr val="00B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ПОКАЗАТЕЛИ</a:t>
            </a:r>
            <a:endParaRPr lang="ru-RU" dirty="0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277" y="27158"/>
            <a:ext cx="638722" cy="7832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Прямоугольник 11"/>
          <p:cNvSpPr/>
          <p:nvPr/>
        </p:nvSpPr>
        <p:spPr>
          <a:xfrm>
            <a:off x="6176356" y="1648464"/>
            <a:ext cx="2648282" cy="9584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defRPr/>
            </a:pPr>
            <a:endParaRPr lang="ru-RU" sz="1200" b="1" u="none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611447"/>
              </p:ext>
            </p:extLst>
          </p:nvPr>
        </p:nvGraphicFramePr>
        <p:xfrm>
          <a:off x="184397" y="1191768"/>
          <a:ext cx="8786570" cy="5547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5604">
                  <a:extLst>
                    <a:ext uri="{9D8B030D-6E8A-4147-A177-3AD203B41FA5}">
                      <a16:colId xmlns:a16="http://schemas.microsoft.com/office/drawing/2014/main" val="2567649367"/>
                    </a:ext>
                  </a:extLst>
                </a:gridCol>
                <a:gridCol w="2989854">
                  <a:extLst>
                    <a:ext uri="{9D8B030D-6E8A-4147-A177-3AD203B41FA5}">
                      <a16:colId xmlns:a16="http://schemas.microsoft.com/office/drawing/2014/main" val="1405707021"/>
                    </a:ext>
                  </a:extLst>
                </a:gridCol>
                <a:gridCol w="2861112">
                  <a:extLst>
                    <a:ext uri="{9D8B030D-6E8A-4147-A177-3AD203B41FA5}">
                      <a16:colId xmlns:a16="http://schemas.microsoft.com/office/drawing/2014/main" val="2527190332"/>
                    </a:ext>
                  </a:extLst>
                </a:gridCol>
              </a:tblGrid>
              <a:tr h="7541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Национальный проект «Образование»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2018-2024 годы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Муниципальная программа «Развитие образования»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 на 2015-2025 годы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Стратегия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социально-экономического развития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муниципального образования «Город Томск» до 2030 года</a:t>
                      </a: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98929"/>
                  </a:ext>
                </a:extLst>
              </a:tr>
              <a:tr h="290600">
                <a:tc>
                  <a:txBody>
                    <a:bodyPr/>
                    <a:lstStyle/>
                    <a:p>
                      <a:pPr algn="just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kumimoji="0" lang="ru-RU" altLang="ru-RU" sz="14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Обучены не менее </a:t>
                      </a:r>
                      <a:r>
                        <a:rPr kumimoji="0" lang="ru-RU" altLang="ru-RU" sz="1400" b="0" u="none" dirty="0" smtClean="0">
                          <a:solidFill>
                            <a:srgbClr val="C00000"/>
                          </a:solidFill>
                          <a:latin typeface="+mn-lt"/>
                        </a:rPr>
                        <a:t>50%  </a:t>
                      </a:r>
                      <a:r>
                        <a:rPr kumimoji="0" lang="ru-RU" altLang="ru-RU" sz="14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педагогических работников на базе центров непрерывного повышения профессионального мастерства педагогических работников (0 %)</a:t>
                      </a:r>
                    </a:p>
                    <a:p>
                      <a:pPr algn="just"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kumimoji="0" lang="ru-RU" altLang="ru-RU" sz="1400" b="0" u="none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педагогических кадров, прошедших аттестацию (от общей численности работников, подлежащих аттестации)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Подготовлены квалифицированные кадры системы образования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94292"/>
                  </a:ext>
                </a:extLst>
              </a:tr>
              <a:tr h="290600">
                <a:tc>
                  <a:txBody>
                    <a:bodyPr/>
                    <a:lstStyle/>
                    <a:p>
                      <a:pPr algn="just" eaLnBrk="0" hangingPunct="0">
                        <a:defRPr/>
                      </a:pPr>
                      <a:r>
                        <a:rPr lang="ru-RU" sz="14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 менее </a:t>
                      </a:r>
                      <a:r>
                        <a:rPr lang="ru-RU" sz="1400" b="0" u="none" dirty="0" smtClean="0">
                          <a:solidFill>
                            <a:srgbClr val="C00000"/>
                          </a:solidFill>
                          <a:latin typeface="+mn-lt"/>
                        </a:rPr>
                        <a:t>70%</a:t>
                      </a:r>
                      <a:r>
                        <a:rPr lang="ru-RU" sz="1400" b="0" u="none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учителей в возрасте до 35 лет вовлечены в различные формы поддержки и сопровождения в первые три года работы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139368"/>
                  </a:ext>
                </a:extLst>
              </a:tr>
              <a:tr h="290600">
                <a:tc>
                  <a:txBody>
                    <a:bodyPr/>
                    <a:lstStyle/>
                    <a:p>
                      <a:pPr algn="just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kumimoji="0" lang="ru-RU" altLang="ru-RU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Реализуется комплекс мер для непрерывного и планомерного повышения квалификации педагогических работников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342"/>
                  </a:ext>
                </a:extLst>
              </a:tr>
              <a:tr h="290600">
                <a:tc>
                  <a:txBody>
                    <a:bodyPr/>
                    <a:lstStyle/>
                    <a:p>
                      <a:pPr algn="just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kumimoji="0" lang="ru-RU" altLang="ru-RU" sz="14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В ОУ внедрена система аттестации руководителей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711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0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3356" y="5137781"/>
            <a:ext cx="40851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10118" y="6007608"/>
            <a:ext cx="749808" cy="731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-5053" y="27077"/>
            <a:ext cx="8964979" cy="51340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 smtClean="0">
                <a:solidFill>
                  <a:srgbClr val="008000"/>
                </a:solidFill>
                <a:latin typeface="+mj-lt"/>
              </a:rPr>
              <a:t>Муниципальный проект «Поддержка </a:t>
            </a:r>
            <a:r>
              <a:rPr lang="ru-RU" sz="2400" b="1" dirty="0">
                <a:solidFill>
                  <a:srgbClr val="008000"/>
                </a:solidFill>
                <a:latin typeface="+mj-lt"/>
              </a:rPr>
              <a:t>семей, </a:t>
            </a:r>
            <a:r>
              <a:rPr lang="ru-RU" sz="2400" b="1" dirty="0" smtClean="0">
                <a:solidFill>
                  <a:srgbClr val="008000"/>
                </a:solidFill>
                <a:latin typeface="+mj-lt"/>
              </a:rPr>
              <a:t>имеющих детей»</a:t>
            </a:r>
            <a:endParaRPr lang="ru-RU" sz="2400" b="1" dirty="0">
              <a:solidFill>
                <a:srgbClr val="008000"/>
              </a:solidFill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1794" y="954409"/>
            <a:ext cx="8808131" cy="738664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chemeClr val="tx2"/>
                </a:solidFill>
                <a:ea typeface="Courier New" panose="02070309020205020404" pitchFamily="49" charset="0"/>
              </a:rPr>
              <a:t>Задача из Указа Президента Российской Федерации от 7 мая 2018 г. № 204: создание условий для раннего развития детей в возрасте до трех лет, реализация программы психолого-педагогической, методической и консультативной помощи родителям детей, получающих дошкольное образование в семье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1" y="516624"/>
            <a:ext cx="9143999" cy="409564"/>
          </a:xfrm>
          <a:prstGeom prst="flowChartProcess">
            <a:avLst/>
          </a:prstGeom>
          <a:solidFill>
            <a:srgbClr val="00B028"/>
          </a:solidFill>
          <a:ln>
            <a:solidFill>
              <a:srgbClr val="00B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277" y="27158"/>
            <a:ext cx="638722" cy="7832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099867"/>
              </p:ext>
            </p:extLst>
          </p:nvPr>
        </p:nvGraphicFramePr>
        <p:xfrm>
          <a:off x="162574" y="1803353"/>
          <a:ext cx="8786570" cy="5005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8380">
                  <a:extLst>
                    <a:ext uri="{9D8B030D-6E8A-4147-A177-3AD203B41FA5}">
                      <a16:colId xmlns:a16="http://schemas.microsoft.com/office/drawing/2014/main" val="2567649367"/>
                    </a:ext>
                  </a:extLst>
                </a:gridCol>
                <a:gridCol w="2750795">
                  <a:extLst>
                    <a:ext uri="{9D8B030D-6E8A-4147-A177-3AD203B41FA5}">
                      <a16:colId xmlns:a16="http://schemas.microsoft.com/office/drawing/2014/main" val="677210012"/>
                    </a:ext>
                  </a:extLst>
                </a:gridCol>
                <a:gridCol w="2927395">
                  <a:extLst>
                    <a:ext uri="{9D8B030D-6E8A-4147-A177-3AD203B41FA5}">
                      <a16:colId xmlns:a16="http://schemas.microsoft.com/office/drawing/2014/main" val="2527190332"/>
                    </a:ext>
                  </a:extLst>
                </a:gridCol>
              </a:tblGrid>
              <a:tr h="8173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Национальный проект «Образование»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Национальный проект «Демография»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2018-2024 годы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Муниципальная программа «Развитие образования»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на 2015-2025 годы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Стратегия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социально-экономического развития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муниципального образования «Город Томск» до 2030 года</a:t>
                      </a: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98929"/>
                  </a:ext>
                </a:extLst>
              </a:tr>
              <a:tr h="707859">
                <a:tc gridSpan="3">
                  <a:txBody>
                    <a:bodyPr/>
                    <a:lstStyle/>
                    <a:p>
                      <a:pPr marL="2159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159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условий для повышения компетентности родителей, обучающихся в вопросах образования и воспитания, в том числе для раннего развития детей в возрасте до трех лет путем предоставления услуг психолого-педагогической, методической и консультативной помощи родителям (законным представителям) детей</a:t>
                      </a:r>
                    </a:p>
                    <a:p>
                      <a:pPr marL="2159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94292"/>
                  </a:ext>
                </a:extLst>
              </a:tr>
              <a:tr h="353929">
                <a:tc gridSpan="3">
                  <a:txBody>
                    <a:bodyPr/>
                    <a:lstStyle/>
                    <a:p>
                      <a:pPr marL="2159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доступности и равных возможностей получения дошкольного образования, его эффективности и качества</a:t>
                      </a:r>
                      <a:endParaRPr lang="ru-RU" sz="1200" b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258926"/>
                  </a:ext>
                </a:extLst>
              </a:tr>
              <a:tr h="19466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Внедрение целевой модели информационно-просветительской поддержки родителей, включающей создание в МДОУ консультационных центров, обеспечивающих получение родителями детей дошкольного возраста методической, психолого-педагогической, в том числе диагностической и консультативной, помощи на безвозмездной основе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Реализация мероприятий по психолого-педагогической, методической и консультативной помощи родителям детей, получающих дошкольное образование в семье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007499"/>
                  </a:ext>
                </a:extLst>
              </a:tr>
              <a:tr h="7989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условий для осуществления трудовой деятельности женщин, имеющих детей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280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00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3356" y="5137781"/>
            <a:ext cx="40851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10118" y="6007608"/>
            <a:ext cx="749808" cy="731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-5053" y="47325"/>
            <a:ext cx="8964979" cy="51340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 smtClean="0">
                <a:solidFill>
                  <a:srgbClr val="008000"/>
                </a:solidFill>
                <a:latin typeface="+mj-lt"/>
              </a:rPr>
              <a:t>Муниципальный проект «Поддержка </a:t>
            </a:r>
            <a:r>
              <a:rPr lang="ru-RU" sz="2400" b="1" dirty="0">
                <a:solidFill>
                  <a:srgbClr val="008000"/>
                </a:solidFill>
                <a:latin typeface="+mj-lt"/>
              </a:rPr>
              <a:t>семей, </a:t>
            </a:r>
            <a:r>
              <a:rPr lang="ru-RU" sz="2400" b="1" dirty="0" smtClean="0">
                <a:solidFill>
                  <a:srgbClr val="008000"/>
                </a:solidFill>
                <a:latin typeface="+mj-lt"/>
              </a:rPr>
              <a:t>имеющих детей»</a:t>
            </a:r>
            <a:endParaRPr lang="ru-RU" sz="2400" b="1" dirty="0">
              <a:solidFill>
                <a:srgbClr val="008000"/>
              </a:solidFill>
              <a:latin typeface="+mj-lt"/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1" y="580901"/>
            <a:ext cx="9143999" cy="409564"/>
          </a:xfrm>
          <a:prstGeom prst="flowChartProcess">
            <a:avLst/>
          </a:prstGeom>
          <a:solidFill>
            <a:srgbClr val="00B028"/>
          </a:solidFill>
          <a:ln>
            <a:solidFill>
              <a:srgbClr val="00B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ПОКАЗАТЕЛИ</a:t>
            </a:r>
            <a:endParaRPr lang="ru-RU" dirty="0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277" y="27158"/>
            <a:ext cx="638722" cy="7832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946124"/>
              </p:ext>
            </p:extLst>
          </p:nvPr>
        </p:nvGraphicFramePr>
        <p:xfrm>
          <a:off x="166255" y="1114477"/>
          <a:ext cx="8793671" cy="5669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3527">
                  <a:extLst>
                    <a:ext uri="{9D8B030D-6E8A-4147-A177-3AD203B41FA5}">
                      <a16:colId xmlns:a16="http://schemas.microsoft.com/office/drawing/2014/main" val="2567649367"/>
                    </a:ext>
                  </a:extLst>
                </a:gridCol>
                <a:gridCol w="2884516">
                  <a:extLst>
                    <a:ext uri="{9D8B030D-6E8A-4147-A177-3AD203B41FA5}">
                      <a16:colId xmlns:a16="http://schemas.microsoft.com/office/drawing/2014/main" val="1405707021"/>
                    </a:ext>
                  </a:extLst>
                </a:gridCol>
                <a:gridCol w="2625628">
                  <a:extLst>
                    <a:ext uri="{9D8B030D-6E8A-4147-A177-3AD203B41FA5}">
                      <a16:colId xmlns:a16="http://schemas.microsoft.com/office/drawing/2014/main" val="2527190332"/>
                    </a:ext>
                  </a:extLst>
                </a:gridCol>
              </a:tblGrid>
              <a:tr h="8223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Национальный проект «Образование»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Национальный проект «Демография»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2018-2024 годы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+mn-lt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Муниципальная программа «Развитие образования»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на 2015-2025 годы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Стратегия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социально-экономического развития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муниципального образования «Город Томск» до 2030 года</a:t>
                      </a: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98929"/>
                  </a:ext>
                </a:extLst>
              </a:tr>
              <a:tr h="290600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Оказывается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методическая, психолого-педагогическая помощь родителям, получающих дошкольное образование в семье</a:t>
                      </a:r>
                    </a:p>
                    <a:p>
                      <a:pPr algn="just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Консультационные центры – 4 ДОУ (в каждом районе города): ДОУ №38, 40, 79, 86</a:t>
                      </a:r>
                    </a:p>
                    <a:p>
                      <a:pPr algn="just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2018 г. – 1579 услуг оказано родителям детей, не посещающих ДОУ, в том числе родителям детей-инвалидов и детей с ОВЗ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МБУ Психолого-медико-педагогическая комиссия Города Томска: обследование и сопровождение детей с ОВЗ (1064 ребенка в год), консультирование родителей детей с ОВЗ (653 человека в год)</a:t>
                      </a:r>
                    </a:p>
                    <a:p>
                      <a:pPr algn="just"/>
                      <a:endParaRPr lang="ru-RU" sz="1200" b="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14000</a:t>
                      </a:r>
                      <a:r>
                        <a:rPr lang="ru-RU" sz="1200" b="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услуг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в к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онсультационных центрах (в случае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200" b="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грантовой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поддержки)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200" b="0" u="none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</a:rPr>
                        <a:t>Охват психолого-медико-педагогическим</a:t>
                      </a:r>
                      <a:br>
                        <a:rPr lang="ru-RU" sz="1200" dirty="0" smtClean="0">
                          <a:latin typeface="+mn-lt"/>
                        </a:rPr>
                      </a:br>
                      <a:r>
                        <a:rPr lang="ru-RU" sz="1200" dirty="0" smtClean="0">
                          <a:latin typeface="+mn-lt"/>
                        </a:rPr>
                        <a:t>консультированием обучающихся, их</a:t>
                      </a:r>
                      <a:br>
                        <a:rPr lang="ru-RU" sz="1200" dirty="0" smtClean="0">
                          <a:latin typeface="+mn-lt"/>
                        </a:rPr>
                      </a:br>
                      <a:r>
                        <a:rPr lang="ru-RU" sz="1200" dirty="0" smtClean="0">
                          <a:latin typeface="+mn-lt"/>
                        </a:rPr>
                        <a:t>родителей (законных представителей) и</a:t>
                      </a:r>
                      <a:br>
                        <a:rPr lang="ru-RU" sz="1200" dirty="0" smtClean="0">
                          <a:latin typeface="+mn-lt"/>
                        </a:rPr>
                      </a:br>
                      <a:r>
                        <a:rPr lang="ru-RU" sz="1200" dirty="0" smtClean="0">
                          <a:latin typeface="+mn-lt"/>
                        </a:rPr>
                        <a:t>педагогических работников -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1000 чел.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200" dirty="0" smtClean="0"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</a:rPr>
                        <a:t>Родители и дети в возрасте от 0 до</a:t>
                      </a:r>
                      <a:br>
                        <a:rPr lang="ru-RU" sz="1200" dirty="0" smtClean="0">
                          <a:latin typeface="+mn-lt"/>
                        </a:rPr>
                      </a:br>
                      <a:r>
                        <a:rPr lang="ru-RU" sz="1200" dirty="0" smtClean="0">
                          <a:latin typeface="+mn-lt"/>
                        </a:rPr>
                        <a:t>18 лет получают психолого-медико-педагогическое сопровождение (предоставлено услуг –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4000 чел. </a:t>
                      </a:r>
                      <a:r>
                        <a:rPr lang="ru-RU" sz="1200" dirty="0" smtClean="0">
                          <a:latin typeface="+mn-lt"/>
                        </a:rPr>
                        <a:t>(3500 чел. )) 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94292"/>
                  </a:ext>
                </a:extLst>
              </a:tr>
              <a:tr h="8718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Детям в возрасте от 2-х мес. до 3-х лет обеспечено доступное дошкольное образование  – </a:t>
                      </a:r>
                      <a:r>
                        <a:rPr lang="ru-RU" sz="12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100 % 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(9,8 %)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Дети в возрасте от 2-х месяцев до 3 лет обеспечены формами дошкольного образования – </a:t>
                      </a:r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100 %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(9,8 %)</a:t>
                      </a:r>
                    </a:p>
                    <a:p>
                      <a:pPr marL="2159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59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Дети в возрасте от 3 до 7 лет обеспечены формами дошкольного образования – </a:t>
                      </a:r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100 %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(100 %)</a:t>
                      </a:r>
                    </a:p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детей в возрасте 1 - 7 лет, получающих дошкольное образование  -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(69 %)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139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80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3356" y="5137781"/>
            <a:ext cx="40851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10118" y="6007608"/>
            <a:ext cx="749808" cy="731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277" y="27158"/>
            <a:ext cx="638722" cy="7832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25914" y="42306"/>
            <a:ext cx="8798724" cy="8686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 smtClean="0">
                <a:solidFill>
                  <a:srgbClr val="008000"/>
                </a:solidFill>
                <a:latin typeface="+mn-lt"/>
              </a:rPr>
              <a:t>Мероприятия («Дорожная карта») по реализации регионального </a:t>
            </a:r>
            <a:r>
              <a:rPr lang="ru-RU" sz="2400" b="1" dirty="0">
                <a:solidFill>
                  <a:srgbClr val="008000"/>
                </a:solidFill>
                <a:latin typeface="+mn-lt"/>
              </a:rPr>
              <a:t>проекта </a:t>
            </a:r>
            <a:r>
              <a:rPr lang="ru-RU" sz="2400" b="1" dirty="0" smtClean="0">
                <a:solidFill>
                  <a:srgbClr val="008000"/>
                </a:solidFill>
                <a:latin typeface="+mn-lt"/>
              </a:rPr>
              <a:t>«Социальная активность»</a:t>
            </a:r>
            <a:endParaRPr lang="ru-RU" sz="2400" b="1" dirty="0">
              <a:solidFill>
                <a:srgbClr val="008000"/>
              </a:solidFill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734260"/>
              </p:ext>
            </p:extLst>
          </p:nvPr>
        </p:nvGraphicFramePr>
        <p:xfrm>
          <a:off x="173356" y="1576793"/>
          <a:ext cx="878657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86570">
                  <a:extLst>
                    <a:ext uri="{9D8B030D-6E8A-4147-A177-3AD203B41FA5}">
                      <a16:colId xmlns:a16="http://schemas.microsoft.com/office/drawing/2014/main" val="2571005210"/>
                    </a:ext>
                  </a:extLst>
                </a:gridCol>
              </a:tblGrid>
              <a:tr h="370377">
                <a:tc>
                  <a:txBody>
                    <a:bodyPr/>
                    <a:lstStyle/>
                    <a:p>
                      <a:pPr marR="228600" indent="-9652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5" dirty="0">
                          <a:solidFill>
                            <a:schemeClr val="tx2"/>
                          </a:solidFill>
                          <a:effectLst/>
                        </a:rPr>
                        <a:t>Задача из Указа Президента Российской Федерации от 7 мая 2018 г. № 204: создание условий для развития наставничества, поддержки общественных инициатив и проектов, в том числе в сфере добровольчества (</a:t>
                      </a:r>
                      <a:r>
                        <a:rPr lang="ru-RU" sz="1400" b="1" spc="5" dirty="0" err="1">
                          <a:solidFill>
                            <a:schemeClr val="tx2"/>
                          </a:solidFill>
                          <a:effectLst/>
                        </a:rPr>
                        <a:t>волонтерства</a:t>
                      </a:r>
                      <a:r>
                        <a:rPr lang="ru-RU" sz="1400" b="1" spc="5" dirty="0">
                          <a:solidFill>
                            <a:schemeClr val="tx2"/>
                          </a:solidFill>
                          <a:effectLst/>
                        </a:rPr>
                        <a:t>)</a:t>
                      </a:r>
                      <a:endParaRPr lang="ru-RU" sz="1400" b="1" spc="5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535369"/>
                  </a:ext>
                </a:extLst>
              </a:tr>
            </a:tbl>
          </a:graphicData>
        </a:graphic>
      </p:graphicFrame>
      <p:sp>
        <p:nvSpPr>
          <p:cNvPr id="12" name="Блок-схема: процесс 11"/>
          <p:cNvSpPr/>
          <p:nvPr/>
        </p:nvSpPr>
        <p:spPr>
          <a:xfrm>
            <a:off x="1" y="834301"/>
            <a:ext cx="9143999" cy="409564"/>
          </a:xfrm>
          <a:prstGeom prst="flowChartProcess">
            <a:avLst/>
          </a:prstGeom>
          <a:solidFill>
            <a:srgbClr val="00B028"/>
          </a:solidFill>
          <a:ln>
            <a:solidFill>
              <a:srgbClr val="00B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253524"/>
              </p:ext>
            </p:extLst>
          </p:nvPr>
        </p:nvGraphicFramePr>
        <p:xfrm>
          <a:off x="173356" y="2397404"/>
          <a:ext cx="8786570" cy="24730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5604">
                  <a:extLst>
                    <a:ext uri="{9D8B030D-6E8A-4147-A177-3AD203B41FA5}">
                      <a16:colId xmlns:a16="http://schemas.microsoft.com/office/drawing/2014/main" val="2567649367"/>
                    </a:ext>
                  </a:extLst>
                </a:gridCol>
                <a:gridCol w="3067396">
                  <a:extLst>
                    <a:ext uri="{9D8B030D-6E8A-4147-A177-3AD203B41FA5}">
                      <a16:colId xmlns:a16="http://schemas.microsoft.com/office/drawing/2014/main" val="1405707021"/>
                    </a:ext>
                  </a:extLst>
                </a:gridCol>
                <a:gridCol w="2783570">
                  <a:extLst>
                    <a:ext uri="{9D8B030D-6E8A-4147-A177-3AD203B41FA5}">
                      <a16:colId xmlns:a16="http://schemas.microsoft.com/office/drawing/2014/main" val="2527190332"/>
                    </a:ext>
                  </a:extLst>
                </a:gridCol>
              </a:tblGrid>
              <a:tr h="9983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 smtClean="0"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Национальный проект «Образование»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2018-2024 годы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Муниципальная программа «Развитие образования»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на 2015-2025 годы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Стратегия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социально-экономического развития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муниципального образования «Город Томск» до 2030 года</a:t>
                      </a: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98929"/>
                  </a:ext>
                </a:extLst>
              </a:tr>
              <a:tr h="11928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Развитие добровольчества (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волонтерства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), развитие талантов и способностей у детей и молодежи путем поддержки общественных инициатив и проектов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94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4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3356" y="5137781"/>
            <a:ext cx="40851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10118" y="6007608"/>
            <a:ext cx="749808" cy="731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25914" y="42306"/>
            <a:ext cx="8798724" cy="8686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 smtClean="0">
                <a:solidFill>
                  <a:srgbClr val="008000"/>
                </a:solidFill>
                <a:latin typeface="+mn-lt"/>
              </a:rPr>
              <a:t>Мероприятия («Дорожная карта») по реализации регионального </a:t>
            </a:r>
            <a:r>
              <a:rPr lang="ru-RU" sz="2400" b="1" dirty="0">
                <a:solidFill>
                  <a:srgbClr val="008000"/>
                </a:solidFill>
                <a:latin typeface="+mn-lt"/>
              </a:rPr>
              <a:t>проекта </a:t>
            </a:r>
            <a:r>
              <a:rPr lang="ru-RU" sz="2400" b="1" dirty="0" smtClean="0">
                <a:solidFill>
                  <a:srgbClr val="008000"/>
                </a:solidFill>
                <a:latin typeface="+mn-lt"/>
              </a:rPr>
              <a:t>«Социальная активность»</a:t>
            </a:r>
            <a:endParaRPr lang="ru-RU" sz="2400" b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1" y="830870"/>
            <a:ext cx="9143999" cy="409564"/>
          </a:xfrm>
          <a:prstGeom prst="flowChartProcess">
            <a:avLst/>
          </a:prstGeom>
          <a:solidFill>
            <a:srgbClr val="00B028"/>
          </a:solidFill>
          <a:ln>
            <a:solidFill>
              <a:srgbClr val="00B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ПОКАЗАТЕЛИ</a:t>
            </a: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678549"/>
              </p:ext>
            </p:extLst>
          </p:nvPr>
        </p:nvGraphicFramePr>
        <p:xfrm>
          <a:off x="173356" y="1388503"/>
          <a:ext cx="8786570" cy="5242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1735">
                  <a:extLst>
                    <a:ext uri="{9D8B030D-6E8A-4147-A177-3AD203B41FA5}">
                      <a16:colId xmlns:a16="http://schemas.microsoft.com/office/drawing/2014/main" val="2567649367"/>
                    </a:ext>
                  </a:extLst>
                </a:gridCol>
                <a:gridCol w="2851265">
                  <a:extLst>
                    <a:ext uri="{9D8B030D-6E8A-4147-A177-3AD203B41FA5}">
                      <a16:colId xmlns:a16="http://schemas.microsoft.com/office/drawing/2014/main" val="1405707021"/>
                    </a:ext>
                  </a:extLst>
                </a:gridCol>
                <a:gridCol w="2783570">
                  <a:extLst>
                    <a:ext uri="{9D8B030D-6E8A-4147-A177-3AD203B41FA5}">
                      <a16:colId xmlns:a16="http://schemas.microsoft.com/office/drawing/2014/main" val="2527190332"/>
                    </a:ext>
                  </a:extLst>
                </a:gridCol>
              </a:tblGrid>
              <a:tr h="8374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Национальный проект «Образование»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2018-2024 годы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+mn-lt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Муниципальная программа «Развитие образования»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на 2015-2025 годы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Стратегия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социально-экономического развития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муниципального образования «Город Томск» до 2030 года</a:t>
                      </a:r>
                      <a:endParaRPr lang="ru-RU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+mn-lt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98929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В</a:t>
                      </a:r>
                      <a:r>
                        <a:rPr lang="ru-RU" sz="1200" b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100 %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ООУ функционируют детские общественные организации (56 %) </a:t>
                      </a:r>
                      <a:endParaRPr kumimoji="0" lang="ru-RU" altLang="ru-RU" sz="1200" b="0" u="none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Молодые люди (14-30 лет</a:t>
                      </a:r>
                      <a:r>
                        <a:rPr lang="ru-RU" sz="1200" b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участвуют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реализации  молодежных социальных проектов и мероприятий – </a:t>
                      </a:r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50  %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от общей численности городского населения соответствующего  возраста (45 %)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94292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чем в 70 %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муниципальных ООУ функционируют волонтерские отряды на базе детских общественных организаций</a:t>
                      </a:r>
                      <a:endParaRPr kumimoji="0" lang="ru-RU" altLang="ru-RU" sz="12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18952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just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200" b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чем в 50 %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ООУ внедрена целевая модель школьного волонтерского отряда, а также осуществляется информационная, методическая поддержка социальных проектов, реализуемых детьми и подростками до 18 лет</a:t>
                      </a:r>
                    </a:p>
                    <a:p>
                      <a:pPr algn="just"/>
                      <a:endParaRPr kumimoji="0" lang="ru-RU" altLang="ru-RU" sz="12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53105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Ежегодно в Городе Томске реализуется не менее 1 городской программы воспитания и дополнительного образования в сфере добровольчества (</a:t>
                      </a:r>
                      <a:r>
                        <a:rPr lang="ru-RU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волонтерства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930898"/>
                  </a:ext>
                </a:extLst>
              </a:tr>
            </a:tbl>
          </a:graphicData>
        </a:graphic>
      </p:graphicFrame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277" y="27158"/>
            <a:ext cx="638722" cy="7832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6865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506153" y="78781"/>
            <a:ext cx="7823200" cy="6622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>
                <a:solidFill>
                  <a:srgbClr val="008000"/>
                </a:solidFill>
              </a:rPr>
              <a:t>Нормативно-правовая база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01600" y="596770"/>
            <a:ext cx="8365067" cy="45719"/>
          </a:xfrm>
          <a:prstGeom prst="flowChartProcess">
            <a:avLst/>
          </a:prstGeom>
          <a:solidFill>
            <a:srgbClr val="00B028"/>
          </a:solidFill>
          <a:ln>
            <a:solidFill>
              <a:srgbClr val="00B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9353" y="44044"/>
            <a:ext cx="701315" cy="8600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79324170"/>
              </p:ext>
            </p:extLst>
          </p:nvPr>
        </p:nvGraphicFramePr>
        <p:xfrm>
          <a:off x="-2694249" y="791878"/>
          <a:ext cx="14456757" cy="5895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4449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3356" y="5137781"/>
            <a:ext cx="40851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386318" y="133739"/>
            <a:ext cx="7732641" cy="5809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 smtClean="0">
                <a:solidFill>
                  <a:srgbClr val="008000"/>
                </a:solidFill>
              </a:rPr>
              <a:t>  ЦЕЛИ:</a:t>
            </a:r>
            <a:endParaRPr lang="ru-RU" sz="2400" b="1" dirty="0">
              <a:solidFill>
                <a:srgbClr val="008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10118" y="6007608"/>
            <a:ext cx="749808" cy="731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9545" y="733983"/>
            <a:ext cx="9143999" cy="73805"/>
          </a:xfrm>
          <a:prstGeom prst="flowChartProcess">
            <a:avLst/>
          </a:prstGeom>
          <a:solidFill>
            <a:srgbClr val="00B028"/>
          </a:solidFill>
          <a:ln>
            <a:solidFill>
              <a:srgbClr val="00B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1331" y="931955"/>
            <a:ext cx="8940566" cy="1815809"/>
          </a:xfrm>
          <a:prstGeom prst="rect">
            <a:avLst/>
          </a:prstGeom>
          <a:solidFill>
            <a:schemeClr val="tx2">
              <a:lumMod val="20000"/>
              <a:lumOff val="80000"/>
              <a:alpha val="1803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277" y="27158"/>
            <a:ext cx="638722" cy="7832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3" name="Прямоугольник 32"/>
          <p:cNvSpPr/>
          <p:nvPr/>
        </p:nvSpPr>
        <p:spPr>
          <a:xfrm>
            <a:off x="41331" y="2889961"/>
            <a:ext cx="8972352" cy="1799287"/>
          </a:xfrm>
          <a:prstGeom prst="rect">
            <a:avLst/>
          </a:prstGeom>
          <a:solidFill>
            <a:schemeClr val="tx2">
              <a:lumMod val="20000"/>
              <a:lumOff val="80000"/>
              <a:alpha val="1803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18997" y="3504938"/>
            <a:ext cx="63040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ru-RU" sz="1400" b="1" dirty="0" smtClean="0">
                <a:solidFill>
                  <a:srgbClr val="002060"/>
                </a:solidFill>
              </a:rPr>
              <a:t>Обеспечение </a:t>
            </a:r>
            <a:r>
              <a:rPr lang="ru-RU" sz="1400" b="1" dirty="0" smtClean="0">
                <a:solidFill>
                  <a:srgbClr val="FF0000"/>
                </a:solidFill>
              </a:rPr>
              <a:t>доступного и качественного образования </a:t>
            </a:r>
            <a:r>
              <a:rPr lang="ru-RU" sz="1400" b="1" dirty="0" smtClean="0">
                <a:solidFill>
                  <a:srgbClr val="002060"/>
                </a:solidFill>
              </a:rPr>
              <a:t>в соответствии с запросами населения и перспективными задачами развития Города Томска </a:t>
            </a:r>
            <a:endParaRPr lang="ru-RU" sz="1400" b="1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9" name="Пятиугольник 38"/>
          <p:cNvSpPr/>
          <p:nvPr/>
        </p:nvSpPr>
        <p:spPr bwMode="auto">
          <a:xfrm>
            <a:off x="168976" y="2962550"/>
            <a:ext cx="1899720" cy="1670483"/>
          </a:xfrm>
          <a:prstGeom prst="homePlate">
            <a:avLst/>
          </a:prstGeom>
          <a:solidFill>
            <a:srgbClr val="3399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ru-RU" sz="1200" b="1" u="none" dirty="0">
                <a:latin typeface="+mn-lt"/>
                <a:ea typeface="Arial Unicode MS" pitchFamily="34" charset="-128"/>
              </a:rPr>
              <a:t>Муниципальная программа «Развитие образования» на 2015-2025 годы</a:t>
            </a:r>
            <a:r>
              <a:rPr lang="ru-RU" sz="1200" b="1" u="none" dirty="0">
                <a:latin typeface="+mn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1331" y="4810407"/>
            <a:ext cx="8972352" cy="1786524"/>
          </a:xfrm>
          <a:prstGeom prst="rect">
            <a:avLst/>
          </a:prstGeom>
          <a:solidFill>
            <a:schemeClr val="tx2">
              <a:lumMod val="20000"/>
              <a:lumOff val="80000"/>
              <a:alpha val="1803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280938" y="1173100"/>
            <a:ext cx="63040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eaLnBrk="0" hangingPunct="0">
              <a:buFont typeface="Arial" panose="020B0604020202020204" pitchFamily="34" charset="0"/>
              <a:buChar char="•"/>
              <a:defRPr/>
            </a:pPr>
            <a:r>
              <a:rPr lang="ru-RU" sz="1400" b="1" dirty="0" smtClean="0">
                <a:solidFill>
                  <a:srgbClr val="002060"/>
                </a:solidFill>
              </a:rPr>
              <a:t>Обеспечение глобальной конкурентоспособности российского образования, вхождение Российской </a:t>
            </a:r>
            <a:r>
              <a:rPr lang="ru-RU" sz="1400" b="1" dirty="0">
                <a:solidFill>
                  <a:srgbClr val="002060"/>
                </a:solidFill>
              </a:rPr>
              <a:t>Федерации к 2024 году </a:t>
            </a:r>
            <a:r>
              <a:rPr lang="ru-RU" sz="1400" b="1" dirty="0">
                <a:solidFill>
                  <a:srgbClr val="FF0000"/>
                </a:solidFill>
              </a:rPr>
              <a:t>в число 10 ведущих стран мира по качеству общего </a:t>
            </a:r>
            <a:r>
              <a:rPr lang="ru-RU" sz="1400" b="1" dirty="0" smtClean="0">
                <a:solidFill>
                  <a:srgbClr val="FF0000"/>
                </a:solidFill>
              </a:rPr>
              <a:t>образования</a:t>
            </a:r>
          </a:p>
          <a:p>
            <a:pPr marL="285750" indent="-285750" algn="just" eaLnBrk="0" hangingPunct="0">
              <a:buFont typeface="Arial" panose="020B0604020202020204" pitchFamily="34" charset="0"/>
              <a:buChar char="•"/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Воспитание гармонично развитой и социально ответственной личности </a:t>
            </a:r>
            <a:r>
              <a:rPr lang="ru-RU" sz="1400" b="1" dirty="0" smtClean="0">
                <a:solidFill>
                  <a:srgbClr val="002060"/>
                </a:solidFill>
              </a:rPr>
              <a:t>на основе духовно-нравственных ценностей народов Российской Федерации, исторических и национально-культурных традиций</a:t>
            </a:r>
          </a:p>
        </p:txBody>
      </p:sp>
      <p:sp>
        <p:nvSpPr>
          <p:cNvPr id="32" name="Пятиугольник 31"/>
          <p:cNvSpPr/>
          <p:nvPr/>
        </p:nvSpPr>
        <p:spPr bwMode="auto">
          <a:xfrm>
            <a:off x="168975" y="4866181"/>
            <a:ext cx="1899720" cy="1689225"/>
          </a:xfrm>
          <a:prstGeom prst="homePlate">
            <a:avLst/>
          </a:prstGeom>
          <a:solidFill>
            <a:srgbClr val="3399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ru-RU" sz="1200" b="1" u="none" dirty="0">
                <a:latin typeface="+mn-lt"/>
                <a:ea typeface="Arial Unicode MS" pitchFamily="34" charset="-128"/>
              </a:rPr>
              <a:t>Стратегия социально-экономического развития муниципального образования «Город Томск» до 2030 года</a:t>
            </a:r>
            <a:endParaRPr lang="ru-RU" altLang="ru-RU" sz="1200" b="1" u="none" dirty="0">
              <a:latin typeface="+mn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439867" y="5137781"/>
            <a:ext cx="63832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Устойчивое </a:t>
            </a:r>
            <a:r>
              <a:rPr lang="ru-RU" sz="1400" b="1" dirty="0">
                <a:solidFill>
                  <a:srgbClr val="FF0000"/>
                </a:solidFill>
              </a:rPr>
              <a:t>повышение качества жизни </a:t>
            </a:r>
            <a:r>
              <a:rPr lang="ru-RU" sz="1400" b="1" dirty="0" err="1">
                <a:solidFill>
                  <a:srgbClr val="FF0000"/>
                </a:solidFill>
              </a:rPr>
              <a:t>томичей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dirty="0">
                <a:solidFill>
                  <a:srgbClr val="002060"/>
                </a:solidFill>
              </a:rPr>
              <a:t>через: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002060"/>
                </a:solidFill>
              </a:rPr>
              <a:t>создание комфортных условий жизни в Городе </a:t>
            </a:r>
            <a:r>
              <a:rPr lang="ru-RU" sz="1400" b="1" dirty="0" smtClean="0">
                <a:solidFill>
                  <a:srgbClr val="002060"/>
                </a:solidFill>
              </a:rPr>
              <a:t>Томске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002060"/>
                </a:solidFill>
              </a:rPr>
              <a:t>создание максимально </a:t>
            </a:r>
            <a:r>
              <a:rPr lang="ru-RU" sz="1400" b="1" dirty="0">
                <a:solidFill>
                  <a:srgbClr val="002060"/>
                </a:solidFill>
              </a:rPr>
              <a:t>благоприятных условий для развития бизнеса</a:t>
            </a:r>
          </a:p>
          <a:p>
            <a:pPr marL="285750" indent="-285750" algn="just" eaLnBrk="0" hangingPunct="0">
              <a:buFont typeface="Arial" panose="020B0604020202020204" pitchFamily="34" charset="0"/>
              <a:buChar char="•"/>
              <a:defRPr/>
            </a:pPr>
            <a:endParaRPr lang="ru-RU" sz="1400" b="1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0" name="Пятиугольник 39"/>
          <p:cNvSpPr/>
          <p:nvPr/>
        </p:nvSpPr>
        <p:spPr bwMode="auto">
          <a:xfrm>
            <a:off x="144286" y="910664"/>
            <a:ext cx="1949097" cy="1805375"/>
          </a:xfrm>
          <a:prstGeom prst="homePlate">
            <a:avLst/>
          </a:prstGeom>
          <a:solidFill>
            <a:srgbClr val="3399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1200" b="1" u="none" dirty="0" smtClean="0">
                <a:latin typeface="+mn-lt"/>
              </a:rPr>
              <a:t>Национальный </a:t>
            </a:r>
            <a:r>
              <a:rPr lang="ru-RU" sz="1200" b="1" u="none" dirty="0">
                <a:latin typeface="+mn-lt"/>
              </a:rPr>
              <a:t>проект «Образование</a:t>
            </a:r>
            <a:r>
              <a:rPr lang="ru-RU" sz="1200" b="1" u="none" dirty="0" smtClean="0">
                <a:latin typeface="+mn-lt"/>
              </a:rPr>
              <a:t>»</a:t>
            </a:r>
          </a:p>
          <a:p>
            <a:pPr algn="ctr"/>
            <a:r>
              <a:rPr lang="ru-RU" sz="1200" b="1" u="none" dirty="0" smtClean="0">
                <a:latin typeface="+mn-lt"/>
              </a:rPr>
              <a:t>2018-2024 годы</a:t>
            </a:r>
            <a:endParaRPr lang="ru-RU" sz="1200" b="1" u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642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3356" y="5137781"/>
            <a:ext cx="40851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10118" y="6007608"/>
            <a:ext cx="749808" cy="731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1" y="765544"/>
            <a:ext cx="9143999" cy="409564"/>
          </a:xfrm>
          <a:prstGeom prst="flowChartProcess">
            <a:avLst/>
          </a:prstGeom>
          <a:solidFill>
            <a:srgbClr val="00B028"/>
          </a:solidFill>
          <a:ln>
            <a:solidFill>
              <a:srgbClr val="00B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277" y="27158"/>
            <a:ext cx="638722" cy="7832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62121" y="145314"/>
            <a:ext cx="7732641" cy="45581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 smtClean="0">
                <a:solidFill>
                  <a:srgbClr val="008000"/>
                </a:solidFill>
                <a:latin typeface="+mj-lt"/>
              </a:rPr>
              <a:t>  Муниципальный проект «Современная школа»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205442"/>
              </p:ext>
            </p:extLst>
          </p:nvPr>
        </p:nvGraphicFramePr>
        <p:xfrm>
          <a:off x="173356" y="1266011"/>
          <a:ext cx="8838934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38934">
                  <a:extLst>
                    <a:ext uri="{9D8B030D-6E8A-4147-A177-3AD203B41FA5}">
                      <a16:colId xmlns:a16="http://schemas.microsoft.com/office/drawing/2014/main" val="659523703"/>
                    </a:ext>
                  </a:extLst>
                </a:gridCol>
              </a:tblGrid>
              <a:tr h="625889">
                <a:tc>
                  <a:txBody>
                    <a:bodyPr/>
                    <a:lstStyle/>
                    <a:p>
                      <a:pPr marR="152400" indent="-9652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spc="5" dirty="0">
                          <a:solidFill>
                            <a:schemeClr val="tx2"/>
                          </a:solidFill>
                          <a:effectLst/>
                        </a:rPr>
                        <a:t>Задача из Указа Президента Российской Федерации от 7 мая 2018 г. № 204: Внедрение на уровнях основного общего и среднего общего образования новых методов обучения и воспитания, образовательных технологий, обеспечивающих освоение </a:t>
                      </a:r>
                      <a:r>
                        <a:rPr lang="ru-RU" sz="1400" b="1" spc="5" dirty="0" smtClean="0">
                          <a:solidFill>
                            <a:schemeClr val="tx2"/>
                          </a:solidFill>
                          <a:effectLst/>
                        </a:rPr>
                        <a:t>обучающимися </a:t>
                      </a:r>
                      <a:r>
                        <a:rPr lang="ru-RU" sz="1400" b="1" spc="5" dirty="0">
                          <a:solidFill>
                            <a:schemeClr val="tx2"/>
                          </a:solidFill>
                          <a:effectLst/>
                        </a:rPr>
                        <a:t>базовых навыков и умений, повышение их мотивации к обучению и вовлеченности в образовательный процесс, а также обновление </a:t>
                      </a:r>
                      <a:r>
                        <a:rPr lang="ru-RU" sz="1400" b="1" spc="5" dirty="0" smtClean="0">
                          <a:solidFill>
                            <a:schemeClr val="tx2"/>
                          </a:solidFill>
                          <a:effectLst/>
                        </a:rPr>
                        <a:t>содержания </a:t>
                      </a:r>
                      <a:r>
                        <a:rPr lang="ru-RU" sz="1400" b="1" spc="5" dirty="0">
                          <a:solidFill>
                            <a:schemeClr val="tx2"/>
                          </a:solidFill>
                          <a:effectLst/>
                        </a:rPr>
                        <a:t>и совершенствование методов обучения предметной области "Технология"</a:t>
                      </a:r>
                      <a:endParaRPr lang="ru-RU" sz="1400" b="1" spc="5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454253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290385"/>
              </p:ext>
            </p:extLst>
          </p:nvPr>
        </p:nvGraphicFramePr>
        <p:xfrm>
          <a:off x="140024" y="2423715"/>
          <a:ext cx="8863951" cy="3817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0668">
                  <a:extLst>
                    <a:ext uri="{9D8B030D-6E8A-4147-A177-3AD203B41FA5}">
                      <a16:colId xmlns:a16="http://schemas.microsoft.com/office/drawing/2014/main" val="2567649367"/>
                    </a:ext>
                  </a:extLst>
                </a:gridCol>
                <a:gridCol w="3050771">
                  <a:extLst>
                    <a:ext uri="{9D8B030D-6E8A-4147-A177-3AD203B41FA5}">
                      <a16:colId xmlns:a16="http://schemas.microsoft.com/office/drawing/2014/main" val="187073603"/>
                    </a:ext>
                  </a:extLst>
                </a:gridCol>
                <a:gridCol w="118942">
                  <a:extLst>
                    <a:ext uri="{9D8B030D-6E8A-4147-A177-3AD203B41FA5}">
                      <a16:colId xmlns:a16="http://schemas.microsoft.com/office/drawing/2014/main" val="2578770146"/>
                    </a:ext>
                  </a:extLst>
                </a:gridCol>
                <a:gridCol w="2783570">
                  <a:extLst>
                    <a:ext uri="{9D8B030D-6E8A-4147-A177-3AD203B41FA5}">
                      <a16:colId xmlns:a16="http://schemas.microsoft.com/office/drawing/2014/main" val="2527190332"/>
                    </a:ext>
                  </a:extLst>
                </a:gridCol>
              </a:tblGrid>
              <a:tr h="11107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Национальный проект «Образование»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2018-2024 годы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Муниципальная программа «Развитие образования»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на 2015-2025 годы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Стратегия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социально-экономического развития муниципального образования «Город Томск»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до 2030 года</a:t>
                      </a: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98929"/>
                  </a:ext>
                </a:extLst>
              </a:tr>
              <a:tr h="69743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</a:rPr>
                        <a:t>Обновление содержания и технологий преподавания общеобразовательных программ, вовлечение всех участников системы образования (обучающиеся, педагоги, родители (законные представители), работодатели и представители общественных объединений) в развитие системы общего образования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94292"/>
                  </a:ext>
                </a:extLst>
              </a:tr>
              <a:tr h="379311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Обновление материально-технической базы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481032"/>
                  </a:ext>
                </a:extLst>
              </a:tr>
              <a:tr h="34678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Создание новых ученических мест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577772"/>
                  </a:ext>
                </a:extLst>
              </a:tr>
              <a:tr h="3467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доступности и равных возможностей на общее образование в пределах федеральных государственных образовательных стандартов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209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4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3356" y="5137781"/>
            <a:ext cx="40851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10118" y="6007608"/>
            <a:ext cx="749808" cy="731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0" y="491064"/>
            <a:ext cx="9143999" cy="409564"/>
          </a:xfrm>
          <a:prstGeom prst="flowChartProcess">
            <a:avLst/>
          </a:prstGeom>
          <a:solidFill>
            <a:srgbClr val="00B028"/>
          </a:solidFill>
          <a:ln>
            <a:solidFill>
              <a:srgbClr val="00B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ПОКАЗАТЕЛИ</a:t>
            </a:r>
            <a:endParaRPr lang="ru-RU" dirty="0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277" y="27158"/>
            <a:ext cx="638722" cy="7832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905" y="84013"/>
            <a:ext cx="7732641" cy="45581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 smtClean="0">
                <a:solidFill>
                  <a:srgbClr val="008000"/>
                </a:solidFill>
                <a:latin typeface="+mj-lt"/>
              </a:rPr>
              <a:t>  Муниципальный проект «Современная школа»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163290"/>
              </p:ext>
            </p:extLst>
          </p:nvPr>
        </p:nvGraphicFramePr>
        <p:xfrm>
          <a:off x="152828" y="992777"/>
          <a:ext cx="8807098" cy="57690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2462">
                  <a:extLst>
                    <a:ext uri="{9D8B030D-6E8A-4147-A177-3AD203B41FA5}">
                      <a16:colId xmlns:a16="http://schemas.microsoft.com/office/drawing/2014/main" val="2567649367"/>
                    </a:ext>
                  </a:extLst>
                </a:gridCol>
                <a:gridCol w="2944210">
                  <a:extLst>
                    <a:ext uri="{9D8B030D-6E8A-4147-A177-3AD203B41FA5}">
                      <a16:colId xmlns:a16="http://schemas.microsoft.com/office/drawing/2014/main" val="1405707021"/>
                    </a:ext>
                  </a:extLst>
                </a:gridCol>
                <a:gridCol w="2920426">
                  <a:extLst>
                    <a:ext uri="{9D8B030D-6E8A-4147-A177-3AD203B41FA5}">
                      <a16:colId xmlns:a16="http://schemas.microsoft.com/office/drawing/2014/main" val="2527190332"/>
                    </a:ext>
                  </a:extLst>
                </a:gridCol>
              </a:tblGrid>
              <a:tr h="7161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Национальный проект «Образование»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2018-2024 годы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+mn-lt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 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Муниципальная программа «Развитие образования»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на 2015-2025 годы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Стратегия социально-экономического развития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муниципального образования «Город Томск»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до 2030 года</a:t>
                      </a: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98929"/>
                  </a:ext>
                </a:extLst>
              </a:tr>
              <a:tr h="115969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Обновлены содержание и методы обучения предметной области «Технология» в 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100 %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ООУ (2018 г. – 8%), в 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. в 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70%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ООУ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обеспечена возможность изучать предметную область «Технология» на базе организаций, имеющих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высокооснащенные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ученико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-места, в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в детских технопарках «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Кванториум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Обновлено содержание и усовершенствованы методы обучения предметной области «Технология»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0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94292"/>
                  </a:ext>
                </a:extLst>
              </a:tr>
              <a:tr h="115969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Обновлена материально-техническая база  в школах  сельской местности </a:t>
                      </a:r>
                      <a:r>
                        <a:rPr kumimoji="0" lang="ru-RU" altLang="ru-RU" sz="1000" b="0" u="none" dirty="0" smtClean="0">
                          <a:solidFill>
                            <a:schemeClr val="tx2"/>
                          </a:solidFill>
                          <a:latin typeface="+mn-lt"/>
                        </a:rPr>
                        <a:t>(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 центр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гуманитарного и цифрового профиля)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1000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обучающихся охвачены основными и дополнительными общеобразовательными программами цифрового, естественнонаучного и гуманитарного профилей (0 чел.)</a:t>
                      </a:r>
                      <a:endParaRPr kumimoji="0" lang="ru-RU" altLang="ru-RU" sz="1000" b="0" u="non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выпускников муниципальных ООУ, получивших аттестат о среднем образовании, в общей численности выпускников муниципальных ООУ – 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98 %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(99,8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%)</a:t>
                      </a: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выпускников организаций общего образования, получивших аттестат о среднем общем образовании в общей численности выпускников организаций общего образования – 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ниже 98 %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(99,8 %)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359224"/>
                  </a:ext>
                </a:extLst>
              </a:tr>
              <a:tr h="86977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В</a:t>
                      </a:r>
                      <a:r>
                        <a:rPr kumimoji="0" lang="ru-RU" altLang="ru-RU" sz="1000" b="0" u="none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kumimoji="0" lang="ru-RU" altLang="ru-RU" sz="1000" b="0" u="none" dirty="0" smtClean="0">
                          <a:solidFill>
                            <a:srgbClr val="FF0000"/>
                          </a:solidFill>
                          <a:latin typeface="+mn-lt"/>
                        </a:rPr>
                        <a:t>3 </a:t>
                      </a:r>
                      <a:r>
                        <a:rPr kumimoji="0" lang="ru-RU" alt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ООУ, работающих по адаптированным программам, обновлена материально-техническая база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+mn-lt"/>
                        </a:rPr>
                        <a:t>Обучающиеся МОУ, о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000" dirty="0" smtClean="0">
                          <a:latin typeface="+mn-lt"/>
                        </a:rPr>
                        <a:t>еспечены</a:t>
                      </a:r>
                      <a:r>
                        <a:rPr lang="ru-RU" sz="1000" baseline="0" dirty="0" smtClean="0">
                          <a:latin typeface="+mn-lt"/>
                        </a:rPr>
                        <a:t> </a:t>
                      </a:r>
                      <a:r>
                        <a:rPr lang="ru-RU" sz="1000" dirty="0" smtClean="0">
                          <a:latin typeface="+mn-lt"/>
                        </a:rPr>
                        <a:t>учебниками и учебными пособиями по адаптированным</a:t>
                      </a:r>
                      <a:br>
                        <a:rPr lang="ru-RU" sz="1000" dirty="0" smtClean="0">
                          <a:latin typeface="+mn-lt"/>
                        </a:rPr>
                      </a:br>
                      <a:r>
                        <a:rPr lang="ru-RU" sz="1000" dirty="0" smtClean="0">
                          <a:latin typeface="+mn-lt"/>
                        </a:rPr>
                        <a:t>основным общеобразовательным</a:t>
                      </a:r>
                      <a:br>
                        <a:rPr lang="ru-RU" sz="1000" dirty="0" smtClean="0">
                          <a:latin typeface="+mn-lt"/>
                        </a:rPr>
                      </a:br>
                      <a:r>
                        <a:rPr lang="ru-RU" sz="1000" dirty="0" smtClean="0">
                          <a:latin typeface="+mn-lt"/>
                        </a:rPr>
                        <a:t>программам (от общего количества</a:t>
                      </a:r>
                      <a:br>
                        <a:rPr lang="ru-RU" sz="1000" dirty="0" smtClean="0">
                          <a:latin typeface="+mn-lt"/>
                        </a:rPr>
                      </a:br>
                      <a:r>
                        <a:rPr lang="ru-RU" sz="1000" dirty="0" smtClean="0">
                          <a:latin typeface="+mn-lt"/>
                        </a:rPr>
                        <a:t>обучающихся) – 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100 %</a:t>
                      </a:r>
                      <a:r>
                        <a:rPr lang="ru-RU" sz="1000" dirty="0" smtClean="0">
                          <a:latin typeface="+mn-lt"/>
                        </a:rPr>
                        <a:t> (100 %)  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выпускников муниципальных общеобразовательных организаций, закончивших школу с медалью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000" b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12 %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(12,6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%)</a:t>
                      </a:r>
                      <a:endParaRPr lang="ru-RU" sz="10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016966"/>
                  </a:ext>
                </a:extLst>
              </a:tr>
              <a:tr h="86977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Создано</a:t>
                      </a:r>
                      <a:r>
                        <a:rPr lang="ru-RU" sz="1000" b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14300</a:t>
                      </a:r>
                      <a:r>
                        <a:rPr lang="ru-RU" sz="1000" b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новых ученических мест в общеобразовательных организациях Города Томска, введенных путем строительства (выкупа) (1100), в том числе создано</a:t>
                      </a:r>
                      <a:r>
                        <a:rPr lang="ru-RU" sz="1000" b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600</a:t>
                      </a:r>
                      <a:r>
                        <a:rPr lang="ru-RU" sz="1000" b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новых ученических мест в общеобразовательных организациях, расположенных в сельской местности</a:t>
                      </a: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выпускников томских школ, поступивших в высшие учебные заведения – 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77 %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(76 %)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выпускников томских школ, поступивших в высшие учебные заведения – 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77 %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(76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%)</a:t>
                      </a: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772067"/>
                  </a:ext>
                </a:extLst>
              </a:tr>
              <a:tr h="73984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учащихся, занимающихся в первую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смену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100 %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(59,2 %)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учащихся, занимающихся в первую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смену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100 %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(59,2 %)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444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43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210118" y="6007608"/>
            <a:ext cx="749808" cy="731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85502" y="123445"/>
            <a:ext cx="7787533" cy="5809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 smtClean="0">
                <a:solidFill>
                  <a:srgbClr val="008000"/>
                </a:solidFill>
                <a:latin typeface="+mj-lt"/>
              </a:rPr>
              <a:t>Муниципальный проект «Успех каждого ребенка»</a:t>
            </a:r>
            <a:endParaRPr lang="ru-RU" sz="2400" b="1" dirty="0">
              <a:solidFill>
                <a:srgbClr val="008000"/>
              </a:solidFill>
              <a:latin typeface="+mj-lt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421628"/>
              </p:ext>
            </p:extLst>
          </p:nvPr>
        </p:nvGraphicFramePr>
        <p:xfrm>
          <a:off x="126428" y="1188926"/>
          <a:ext cx="8919611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9611">
                  <a:extLst>
                    <a:ext uri="{9D8B030D-6E8A-4147-A177-3AD203B41FA5}">
                      <a16:colId xmlns:a16="http://schemas.microsoft.com/office/drawing/2014/main" val="1911993734"/>
                    </a:ext>
                  </a:extLst>
                </a:gridCol>
              </a:tblGrid>
              <a:tr h="495911">
                <a:tc>
                  <a:txBody>
                    <a:bodyPr/>
                    <a:lstStyle/>
                    <a:p>
                      <a:pPr marL="76200" marR="63500" indent="-9652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spc="5" dirty="0">
                          <a:solidFill>
                            <a:schemeClr val="tx2"/>
                          </a:solidFill>
                          <a:effectLst/>
                        </a:rPr>
                        <a:t>Задача из Указа Президента Российской Федерации от 7 мая 2018 г. № 204: формирование эффективной системы выявления, поддержки и развития способностей и талантов у детей и молодежи, основанной на принципах справедливости, всеобщности и направленной на самоопределение и профессиональную ориентацию всех обучающихся</a:t>
                      </a:r>
                      <a:endParaRPr lang="ru-RU" sz="1400" b="1" spc="5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533336"/>
                  </a:ext>
                </a:extLst>
              </a:tr>
            </a:tbl>
          </a:graphicData>
        </a:graphic>
      </p:graphicFrame>
      <p:sp>
        <p:nvSpPr>
          <p:cNvPr id="11" name="Блок-схема: процесс 10"/>
          <p:cNvSpPr/>
          <p:nvPr/>
        </p:nvSpPr>
        <p:spPr>
          <a:xfrm>
            <a:off x="1" y="691192"/>
            <a:ext cx="9143999" cy="409564"/>
          </a:xfrm>
          <a:prstGeom prst="flowChartProcess">
            <a:avLst/>
          </a:prstGeom>
          <a:solidFill>
            <a:srgbClr val="00B028"/>
          </a:solidFill>
          <a:ln>
            <a:solidFill>
              <a:srgbClr val="00B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277" y="27158"/>
            <a:ext cx="638722" cy="7832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875178"/>
              </p:ext>
            </p:extLst>
          </p:nvPr>
        </p:nvGraphicFramePr>
        <p:xfrm>
          <a:off x="97960" y="2192907"/>
          <a:ext cx="8948079" cy="4395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7113">
                  <a:extLst>
                    <a:ext uri="{9D8B030D-6E8A-4147-A177-3AD203B41FA5}">
                      <a16:colId xmlns:a16="http://schemas.microsoft.com/office/drawing/2014/main" val="2567649367"/>
                    </a:ext>
                  </a:extLst>
                </a:gridCol>
                <a:gridCol w="2751226">
                  <a:extLst>
                    <a:ext uri="{9D8B030D-6E8A-4147-A177-3AD203B41FA5}">
                      <a16:colId xmlns:a16="http://schemas.microsoft.com/office/drawing/2014/main" val="1405707021"/>
                    </a:ext>
                  </a:extLst>
                </a:gridCol>
                <a:gridCol w="3099740">
                  <a:extLst>
                    <a:ext uri="{9D8B030D-6E8A-4147-A177-3AD203B41FA5}">
                      <a16:colId xmlns:a16="http://schemas.microsoft.com/office/drawing/2014/main" val="2527190332"/>
                    </a:ext>
                  </a:extLst>
                </a:gridCol>
              </a:tblGrid>
              <a:tr h="10184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Национальный проект «Образование»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2018-2024 годы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Муниципальная программа «Развитие образования»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на 2015-2025 годы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Стратегия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социально-экономического развития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муниципального образования «Город Томск»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до 2030 года</a:t>
                      </a: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98929"/>
                  </a:ext>
                </a:extLst>
              </a:tr>
              <a:tr h="521692"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в муниципальном образовании «Город Томск» к 2024 году для детей в возрасте от 5 до 18 лет доступных и качественных условий для воспитания гармонично развитой и социально ответственной личности путем: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увеличения охвата дополнительным образованием до 80 % от общего числа детей,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обновления содержания и методов дополнительного образования детей,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развития кадрового потенциала и модернизации инфраструктуры системы дополнительного образования детей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94292"/>
                  </a:ext>
                </a:extLst>
              </a:tr>
              <a:tr h="48942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u="none" dirty="0" smtClean="0">
                          <a:solidFill>
                            <a:schemeClr val="tx1"/>
                          </a:solidFill>
                          <a:latin typeface="+mn-lt"/>
                          <a:cs typeface="Arial" charset="0"/>
                        </a:rPr>
                        <a:t>Охват детей доступным качественным дополнительным образованием, в том числе по программам технической и естественно-научной направленностей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468747"/>
                  </a:ext>
                </a:extLst>
              </a:tr>
              <a:tr h="555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каникулярного отдыха и занятости детей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003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03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3356" y="5137781"/>
            <a:ext cx="40851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10118" y="6007608"/>
            <a:ext cx="749808" cy="731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0" y="140265"/>
            <a:ext cx="7787533" cy="5809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 smtClean="0">
                <a:solidFill>
                  <a:srgbClr val="008000"/>
                </a:solidFill>
                <a:latin typeface="+mj-lt"/>
              </a:rPr>
              <a:t>Муниципальный проект «Успех каждого ребенка»</a:t>
            </a:r>
            <a:endParaRPr lang="ru-RU" sz="2400" b="1" dirty="0">
              <a:solidFill>
                <a:srgbClr val="008000"/>
              </a:solidFill>
              <a:latin typeface="+mj-lt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1" y="721256"/>
            <a:ext cx="9143999" cy="409564"/>
          </a:xfrm>
          <a:prstGeom prst="flowChartProcess">
            <a:avLst/>
          </a:prstGeom>
          <a:solidFill>
            <a:srgbClr val="00B028"/>
          </a:solidFill>
          <a:ln>
            <a:solidFill>
              <a:srgbClr val="00B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ПОКАЗАТЕЛИ</a:t>
            </a:r>
            <a:endParaRPr lang="ru-RU" dirty="0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277" y="27158"/>
            <a:ext cx="638722" cy="7832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658791"/>
              </p:ext>
            </p:extLst>
          </p:nvPr>
        </p:nvGraphicFramePr>
        <p:xfrm>
          <a:off x="173356" y="1391423"/>
          <a:ext cx="8874075" cy="51159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4369">
                  <a:extLst>
                    <a:ext uri="{9D8B030D-6E8A-4147-A177-3AD203B41FA5}">
                      <a16:colId xmlns:a16="http://schemas.microsoft.com/office/drawing/2014/main" val="2567649367"/>
                    </a:ext>
                  </a:extLst>
                </a:gridCol>
                <a:gridCol w="3000894">
                  <a:extLst>
                    <a:ext uri="{9D8B030D-6E8A-4147-A177-3AD203B41FA5}">
                      <a16:colId xmlns:a16="http://schemas.microsoft.com/office/drawing/2014/main" val="1405707021"/>
                    </a:ext>
                  </a:extLst>
                </a:gridCol>
                <a:gridCol w="3048812">
                  <a:extLst>
                    <a:ext uri="{9D8B030D-6E8A-4147-A177-3AD203B41FA5}">
                      <a16:colId xmlns:a16="http://schemas.microsoft.com/office/drawing/2014/main" val="2527190332"/>
                    </a:ext>
                  </a:extLst>
                </a:gridCol>
              </a:tblGrid>
              <a:tr h="6963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Национальный проект «Образование»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2018-2024 годы</a:t>
                      </a: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+mn-lt"/>
                        </a:rPr>
                        <a:t> 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Муниципальная программа «Развитие образования»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на 2015-2025 годы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Стратегия социально-экономического развития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муниципального образования «Город Томск»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</a:rPr>
                        <a:t>до 2030 года</a:t>
                      </a: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98929"/>
                  </a:ext>
                </a:extLst>
              </a:tr>
              <a:tr h="660658">
                <a:tc>
                  <a:txBody>
                    <a:bodyPr/>
                    <a:lstStyle/>
                    <a:p>
                      <a:pPr algn="just"/>
                      <a:r>
                        <a:rPr lang="ru-RU" sz="1000" b="0" dirty="0" smtClean="0">
                          <a:solidFill>
                            <a:srgbClr val="FF0000"/>
                          </a:solidFill>
                          <a:latin typeface="+mn-lt"/>
                          <a:cs typeface="Arial" charset="0"/>
                        </a:rPr>
                        <a:t>80 %</a:t>
                      </a:r>
                      <a:r>
                        <a:rPr lang="ru-RU" sz="1000" b="0" dirty="0" smtClean="0">
                          <a:solidFill>
                            <a:schemeClr val="tx2"/>
                          </a:solidFill>
                          <a:latin typeface="+mn-lt"/>
                          <a:cs typeface="Arial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+mn-lt"/>
                          <a:cs typeface="Arial" charset="0"/>
                        </a:rPr>
                        <a:t>детей в возрасте от 5 до 18 лет охвачены дополнительным образованием (55 %), в том числе 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latin typeface="+mn-lt"/>
                          <a:cs typeface="Arial" charset="0"/>
                        </a:rPr>
                        <a:t>25 %</a:t>
                      </a:r>
                      <a:r>
                        <a:rPr lang="ru-RU" sz="1000" b="0" dirty="0" smtClean="0">
                          <a:solidFill>
                            <a:schemeClr val="tx2"/>
                          </a:solidFill>
                          <a:latin typeface="+mn-lt"/>
                          <a:cs typeface="Arial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+mn-lt"/>
                          <a:cs typeface="Arial" charset="0"/>
                        </a:rPr>
                        <a:t>детей по программам технической и естественно-научной направленностей (5%)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Удельный вес детей в возрасте от 5 до 18 лет, получающих услуги дополнительного образования в учреждениях, в отношении которых функции и полномочия учредителя выполняет департамент образования  - 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65 %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(62,5 %)</a:t>
                      </a:r>
                    </a:p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детей в возрасте 5 - 18 лет, получающих услуги по дополнительному образованию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0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80 %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(91,6 %)</a:t>
                      </a: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 уровень научно-технической грамотности (культуры) выпускников школы, позволяющий им 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успешно овладеть современными техническими системами и технологическими процессами на профессиональном уровне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Созданы «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Кванториумы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 в общеобразовательных организациях открыты курсы технического моделирования, конструирования, научные кружки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94292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70 %</a:t>
                      </a:r>
                      <a:r>
                        <a:rPr lang="ru-RU" sz="1000" b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детей с ОВЗ обучаются по дополнительным общеобразовательным программам, в том числе с использованием дистанционных технологий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обучающихся с ограниченными возможностями здоровья, обеспеченных медико-психологическим сопровождением (от общего количества таких обучающихся) – 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100 %</a:t>
                      </a:r>
                    </a:p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0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139368"/>
                  </a:ext>
                </a:extLst>
              </a:tr>
              <a:tr h="56526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Увеличен охват детей до 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12 %</a:t>
                      </a:r>
                      <a:r>
                        <a:rPr lang="ru-RU" sz="1000" b="0" dirty="0" smtClean="0">
                          <a:solidFill>
                            <a:schemeClr val="tx2"/>
                          </a:solidFill>
                          <a:latin typeface="+mn-lt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в межмуниципальных центрах по работе с одаренными детьми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59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59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победителей и призеров регионального этапа всероссийской олимпиады школьников от общего количества участников –  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sz="1000" b="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менее 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30 %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(30 %)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711710"/>
                  </a:ext>
                </a:extLst>
              </a:tr>
              <a:tr h="717598">
                <a:tc>
                  <a:txBody>
                    <a:bodyPr/>
                    <a:lstStyle/>
                    <a:p>
                      <a:pPr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kumimoji="0" lang="ru-RU" altLang="ru-RU" sz="10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Реализация проектов, направленных на раннюю профориентацию </a:t>
                      </a:r>
                      <a:r>
                        <a:rPr kumimoji="0" lang="ru-RU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обучающихся 6-11 классов  с обучением по индивидуальному учебному плану: </a:t>
                      </a:r>
                    </a:p>
                    <a:p>
                      <a:pPr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kumimoji="0" lang="ru-RU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«</a:t>
                      </a:r>
                      <a:r>
                        <a:rPr kumimoji="0" lang="ru-RU" sz="1000" b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Проектория</a:t>
                      </a:r>
                      <a:r>
                        <a:rPr kumimoji="0" lang="ru-RU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» -</a:t>
                      </a:r>
                      <a:r>
                        <a:rPr kumimoji="0" lang="ru-RU" sz="1000" b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kumimoji="0" lang="ru-RU" sz="10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17500 чел. </a:t>
                      </a:r>
                      <a:r>
                        <a:rPr kumimoji="0" lang="ru-RU" sz="1000" b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kumimoji="0" lang="ru-RU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(2200)</a:t>
                      </a:r>
                    </a:p>
                    <a:p>
                      <a:pPr algn="just" eaLnBrk="1" hangingPunct="1">
                        <a:spcBef>
                          <a:spcPct val="0"/>
                        </a:spcBef>
                        <a:buNone/>
                      </a:pPr>
                      <a:r>
                        <a:rPr kumimoji="0" lang="ru-RU" altLang="ru-RU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«Билет в будущее» - </a:t>
                      </a:r>
                      <a:r>
                        <a:rPr kumimoji="0" lang="ru-RU" altLang="ru-RU" sz="10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11500 чел. </a:t>
                      </a:r>
                      <a:r>
                        <a:rPr kumimoji="0" lang="ru-RU" altLang="ru-RU" sz="1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(0)</a:t>
                      </a:r>
                      <a:endParaRPr kumimoji="0" lang="ru-RU" altLang="ru-RU" sz="1000" b="0" u="non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детей, принявших участие в программах каникулярного отдыха и занятости от общего числа детей в возрасте от 7 до 17 лет включительно – </a:t>
                      </a:r>
                      <a:r>
                        <a:rPr lang="ru-RU" sz="10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ниже 40%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(33 %)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детей,</a:t>
                      </a:r>
                      <a:r>
                        <a:rPr lang="ru-RU" sz="10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охваченных каникулярным отдыхом –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10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ru-RU" sz="10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(30 %)</a:t>
                      </a:r>
                      <a:endParaRPr lang="ru-RU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719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7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3356" y="5137781"/>
            <a:ext cx="40851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10118" y="6007608"/>
            <a:ext cx="749808" cy="731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85502" y="112888"/>
            <a:ext cx="8977800" cy="55666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 smtClean="0">
                <a:solidFill>
                  <a:srgbClr val="008000"/>
                </a:solidFill>
                <a:latin typeface="+mj-lt"/>
              </a:rPr>
              <a:t>Муниципальный проект «</a:t>
            </a:r>
            <a:r>
              <a:rPr lang="ru-RU" sz="2400" b="1" dirty="0">
                <a:solidFill>
                  <a:srgbClr val="008000"/>
                </a:solidFill>
                <a:latin typeface="+mj-lt"/>
              </a:rPr>
              <a:t>Цифровая образовательная среда»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798508"/>
              </p:ext>
            </p:extLst>
          </p:nvPr>
        </p:nvGraphicFramePr>
        <p:xfrm>
          <a:off x="173356" y="1477633"/>
          <a:ext cx="878657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86570">
                  <a:extLst>
                    <a:ext uri="{9D8B030D-6E8A-4147-A177-3AD203B41FA5}">
                      <a16:colId xmlns:a16="http://schemas.microsoft.com/office/drawing/2014/main" val="1371073844"/>
                    </a:ext>
                  </a:extLst>
                </a:gridCol>
              </a:tblGrid>
              <a:tr h="457022">
                <a:tc>
                  <a:txBody>
                    <a:bodyPr/>
                    <a:lstStyle/>
                    <a:p>
                      <a:pPr marL="63500" marR="63500" indent="-96520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spc="5" dirty="0">
                          <a:solidFill>
                            <a:schemeClr val="tx2"/>
                          </a:solidFill>
                          <a:effectLst/>
                        </a:rPr>
                        <a:t>Задача из Указа Президента Российской Федерации от 7 мая 2018 г. № 204: создание к 2024 году современной и безопасной </a:t>
                      </a:r>
                      <a:r>
                        <a:rPr lang="ru-RU" sz="1400" b="1" spc="5" dirty="0" smtClean="0">
                          <a:solidFill>
                            <a:schemeClr val="tx2"/>
                          </a:solidFill>
                          <a:effectLst/>
                        </a:rPr>
                        <a:t>цифровой образовательной </a:t>
                      </a:r>
                      <a:r>
                        <a:rPr lang="ru-RU" sz="1400" b="1" spc="5" dirty="0">
                          <a:solidFill>
                            <a:schemeClr val="tx2"/>
                          </a:solidFill>
                          <a:effectLst/>
                        </a:rPr>
                        <a:t>среды, обеспечивающей высокое качество и доступность образования всех видов и уровней</a:t>
                      </a:r>
                      <a:endParaRPr lang="ru-RU" sz="1400" b="1" spc="5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281776"/>
                  </a:ext>
                </a:extLst>
              </a:tr>
            </a:tbl>
          </a:graphicData>
        </a:graphic>
      </p:graphicFrame>
      <p:sp>
        <p:nvSpPr>
          <p:cNvPr id="13" name="Блок-схема: процесс 12"/>
          <p:cNvSpPr/>
          <p:nvPr/>
        </p:nvSpPr>
        <p:spPr>
          <a:xfrm>
            <a:off x="0" y="732805"/>
            <a:ext cx="9143999" cy="409564"/>
          </a:xfrm>
          <a:prstGeom prst="flowChartProcess">
            <a:avLst/>
          </a:prstGeom>
          <a:solidFill>
            <a:srgbClr val="00B028"/>
          </a:solidFill>
          <a:ln>
            <a:solidFill>
              <a:srgbClr val="00B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277" y="27158"/>
            <a:ext cx="638722" cy="7832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852866"/>
              </p:ext>
            </p:extLst>
          </p:nvPr>
        </p:nvGraphicFramePr>
        <p:xfrm>
          <a:off x="173356" y="2473343"/>
          <a:ext cx="8786570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5604">
                  <a:extLst>
                    <a:ext uri="{9D8B030D-6E8A-4147-A177-3AD203B41FA5}">
                      <a16:colId xmlns:a16="http://schemas.microsoft.com/office/drawing/2014/main" val="2567649367"/>
                    </a:ext>
                  </a:extLst>
                </a:gridCol>
                <a:gridCol w="2682240">
                  <a:extLst>
                    <a:ext uri="{9D8B030D-6E8A-4147-A177-3AD203B41FA5}">
                      <a16:colId xmlns:a16="http://schemas.microsoft.com/office/drawing/2014/main" val="1405707021"/>
                    </a:ext>
                  </a:extLst>
                </a:gridCol>
                <a:gridCol w="3168726">
                  <a:extLst>
                    <a:ext uri="{9D8B030D-6E8A-4147-A177-3AD203B41FA5}">
                      <a16:colId xmlns:a16="http://schemas.microsoft.com/office/drawing/2014/main" val="2527190332"/>
                    </a:ext>
                  </a:extLst>
                </a:gridCol>
              </a:tblGrid>
              <a:tr h="968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 smtClean="0"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Национальный проект «Образование»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2018-2024 годы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Муниципальная программа «Развитие образования»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на 2015-2025 годы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Стратегия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социально-экономического развития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муниципального образования «Город Томск» до 2030 года</a:t>
                      </a: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+mn-lt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98929"/>
                  </a:ext>
                </a:extLst>
              </a:tr>
              <a:tr h="718399">
                <a:tc gridSpan="3">
                  <a:txBody>
                    <a:bodyPr/>
                    <a:lstStyle/>
                    <a:p>
                      <a:pPr algn="ctr"/>
                      <a:endParaRPr lang="ru-RU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условий для внедрения к 2024 году современной и безопасной цифровой образовательной среды, обеспечивающей формирование ценности к саморазвитию и самообразованию у обучающихся образовательных организаций всех видов и уровней, путем обновления информационно-коммуникационной инфраструктуры, подготовки кадров, создания федеральной цифровой платформы</a:t>
                      </a:r>
                    </a:p>
                    <a:p>
                      <a:pPr algn="ctr"/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94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06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3356" y="5137781"/>
            <a:ext cx="40851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10118" y="6007608"/>
            <a:ext cx="749808" cy="731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85502" y="112888"/>
            <a:ext cx="8977800" cy="55666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 smtClean="0">
                <a:solidFill>
                  <a:srgbClr val="008000"/>
                </a:solidFill>
                <a:latin typeface="+mj-lt"/>
              </a:rPr>
              <a:t>Муниципальный проект «</a:t>
            </a:r>
            <a:r>
              <a:rPr lang="ru-RU" sz="2400" b="1" dirty="0">
                <a:solidFill>
                  <a:srgbClr val="008000"/>
                </a:solidFill>
                <a:latin typeface="+mj-lt"/>
              </a:rPr>
              <a:t>Цифровая образовательная среда»</a:t>
            </a: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1" y="624448"/>
            <a:ext cx="9143999" cy="409564"/>
          </a:xfrm>
          <a:prstGeom prst="flowChartProcess">
            <a:avLst/>
          </a:prstGeom>
          <a:solidFill>
            <a:srgbClr val="00B028"/>
          </a:solidFill>
          <a:ln>
            <a:solidFill>
              <a:srgbClr val="00B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ПОКАЗАТЕЛИ</a:t>
            </a:r>
            <a:endParaRPr lang="ru-RU" dirty="0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5277" y="27158"/>
            <a:ext cx="638722" cy="7832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774764"/>
              </p:ext>
            </p:extLst>
          </p:nvPr>
        </p:nvGraphicFramePr>
        <p:xfrm>
          <a:off x="102682" y="1080596"/>
          <a:ext cx="8857244" cy="5735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6575">
                  <a:extLst>
                    <a:ext uri="{9D8B030D-6E8A-4147-A177-3AD203B41FA5}">
                      <a16:colId xmlns:a16="http://schemas.microsoft.com/office/drawing/2014/main" val="2567649367"/>
                    </a:ext>
                  </a:extLst>
                </a:gridCol>
                <a:gridCol w="2669325">
                  <a:extLst>
                    <a:ext uri="{9D8B030D-6E8A-4147-A177-3AD203B41FA5}">
                      <a16:colId xmlns:a16="http://schemas.microsoft.com/office/drawing/2014/main" val="1405707021"/>
                    </a:ext>
                  </a:extLst>
                </a:gridCol>
                <a:gridCol w="2981344">
                  <a:extLst>
                    <a:ext uri="{9D8B030D-6E8A-4147-A177-3AD203B41FA5}">
                      <a16:colId xmlns:a16="http://schemas.microsoft.com/office/drawing/2014/main" val="2527190332"/>
                    </a:ext>
                  </a:extLst>
                </a:gridCol>
              </a:tblGrid>
              <a:tr h="7541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Национальный проект «Образование»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2018-2024 годы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+mn-lt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 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Муниципальная программа «Развитие образования»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 на 2015-2025 годы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Стратегия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социально-экономического развития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</a:rPr>
                        <a:t>муниципального образования «Город Томск» до 2030 года</a:t>
                      </a:r>
                      <a:endParaRPr lang="ru-RU" sz="11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+mn-lt"/>
                      </a:endParaRPr>
                    </a:p>
                  </a:txBody>
                  <a:tcPr marL="58728" marR="58728" marT="0" marB="0">
                    <a:solidFill>
                      <a:srgbClr val="00B0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98929"/>
                  </a:ext>
                </a:extLst>
              </a:tr>
              <a:tr h="290600">
                <a:tc>
                  <a:txBody>
                    <a:bodyPr/>
                    <a:lstStyle/>
                    <a:p>
                      <a:pPr algn="just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kumimoji="0" lang="ru-RU" altLang="ru-RU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Внедрена целевая модель цифровой образовательной среды в </a:t>
                      </a:r>
                      <a:r>
                        <a:rPr kumimoji="0" lang="ru-RU" altLang="ru-RU" sz="1100" b="0" u="non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100 %</a:t>
                      </a:r>
                      <a:r>
                        <a:rPr kumimoji="0" lang="ru-RU" altLang="ru-RU" sz="1100" b="0" u="none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kumimoji="0" lang="ru-RU" altLang="ru-RU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ООУ к 2020 г.</a:t>
                      </a:r>
                    </a:p>
                    <a:p>
                      <a:pPr algn="just"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kumimoji="0" lang="ru-RU" altLang="ru-RU" sz="1100" b="0" u="none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Создана цифровая образовательная среда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94292"/>
                  </a:ext>
                </a:extLst>
              </a:tr>
              <a:tr h="290600">
                <a:tc>
                  <a:txBody>
                    <a:bodyPr/>
                    <a:lstStyle/>
                    <a:p>
                      <a:pPr algn="just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kumimoji="0" lang="ru-RU" altLang="ru-RU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Созданы</a:t>
                      </a:r>
                      <a:r>
                        <a:rPr kumimoji="0" lang="ru-RU" altLang="ru-RU" sz="1100" b="0" u="none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kumimoji="0" lang="ru-RU" altLang="ru-RU" sz="1100" b="0" u="none" dirty="0" smtClean="0">
                          <a:solidFill>
                            <a:srgbClr val="FF0000"/>
                          </a:solidFill>
                          <a:latin typeface="+mn-lt"/>
                        </a:rPr>
                        <a:t>2-х </a:t>
                      </a:r>
                      <a:r>
                        <a:rPr kumimoji="0" lang="ru-RU" altLang="ru-RU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центра цифрового образования детей «IT-куб» (0)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Модернизированы автоматизированные информационные системы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139368"/>
                  </a:ext>
                </a:extLst>
              </a:tr>
              <a:tr h="70587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ОУ обеспечены высокоскоростным (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 менее 100Мб/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для сельской местности – 50 Мб/с) </a:t>
                      </a:r>
                      <a:r>
                        <a:rPr kumimoji="0" lang="ru-RU" altLang="ru-RU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Интернет-соединением в </a:t>
                      </a:r>
                      <a:r>
                        <a:rPr kumimoji="0" lang="ru-RU" altLang="ru-RU" sz="1100" b="0" u="none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100%</a:t>
                      </a:r>
                      <a:r>
                        <a:rPr kumimoji="0" lang="ru-RU" altLang="ru-RU" sz="1100" b="0" u="none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kumimoji="0" lang="ru-RU" altLang="ru-RU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ООУ (16 %)</a:t>
                      </a:r>
                      <a:endParaRPr lang="ru-RU" sz="11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 общеобразовательные организации обеспечены доступом к информационно-телекоммуникационной сети Интернет по скоростным каналам связи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342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just" eaLnBrk="1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kumimoji="0" lang="ru-RU" altLang="ru-RU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Повышена квалификация </a:t>
                      </a:r>
                      <a:r>
                        <a:rPr kumimoji="0" lang="ru-RU" altLang="ru-RU" sz="1100" b="0" u="none" dirty="0" smtClean="0">
                          <a:solidFill>
                            <a:srgbClr val="FF0000"/>
                          </a:solidFill>
                          <a:latin typeface="+mn-lt"/>
                        </a:rPr>
                        <a:t>50 %</a:t>
                      </a:r>
                      <a:r>
                        <a:rPr kumimoji="0" lang="ru-RU" altLang="ru-RU" sz="1100" b="0" u="none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kumimoji="0" lang="ru-RU" altLang="ru-RU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педагогических работников в области современных технологий электронного обучения (0 %)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Переход от обучения</a:t>
                      </a:r>
                      <a:r>
                        <a:rPr lang="ru-RU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техническим и технологическим аспектам работы с компьютерным оборудованием к созданию, отбору и использованию электронного образовательного контента, электронных изданий и ресурсов 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711710"/>
                  </a:ext>
                </a:extLst>
              </a:tr>
              <a:tr h="23654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Функционирует система контроля доступа – </a:t>
                      </a:r>
                      <a:r>
                        <a:rPr lang="ru-RU" sz="11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100 %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(27%)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1483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Функционирует автоматизированная система безналичного расчета за питание – </a:t>
                      </a:r>
                      <a:r>
                        <a:rPr lang="ru-RU" sz="11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100 %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(22%)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2106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образовательных организаций, осуществляющих образовательную деятельность с использованием федеральной информационно-сервисной платформы цифровой образовательной среды, между которыми обеспечено информационное взаимодействие</a:t>
                      </a:r>
                      <a:r>
                        <a:rPr lang="ru-RU" sz="11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ru-RU" sz="11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95 %</a:t>
                      </a:r>
                      <a:r>
                        <a:rPr lang="ru-RU" sz="11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(0%)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65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5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16247</TotalTime>
  <Words>2600</Words>
  <Application>Microsoft Office PowerPoint</Application>
  <PresentationFormat>Экран (4:3)</PresentationFormat>
  <Paragraphs>314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Arial Unicode MS</vt:lpstr>
      <vt:lpstr>Calibri</vt:lpstr>
      <vt:lpstr>Courier New</vt:lpstr>
      <vt:lpstr>Times New Roman</vt:lpstr>
      <vt:lpstr>Verdana</vt:lpstr>
      <vt:lpstr>Тема Office</vt:lpstr>
      <vt:lpstr> Актуальные стратегические документы  развития образования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Пользователь Windows</cp:lastModifiedBy>
  <cp:revision>840</cp:revision>
  <cp:lastPrinted>2019-04-12T09:12:51Z</cp:lastPrinted>
  <dcterms:created xsi:type="dcterms:W3CDTF">2018-11-16T09:12:54Z</dcterms:created>
  <dcterms:modified xsi:type="dcterms:W3CDTF">2019-06-17T07:29:50Z</dcterms:modified>
</cp:coreProperties>
</file>